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  <p:sldId id="275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74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18CC"/>
    <a:srgbClr val="0FD5F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9D24-B806-4B20-83E0-17733929FDE7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6E4E-5DAB-4DD0-847C-1340DD804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0300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9D24-B806-4B20-83E0-17733929FDE7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6E4E-5DAB-4DD0-847C-1340DD804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096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9D24-B806-4B20-83E0-17733929FDE7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6E4E-5DAB-4DD0-847C-1340DD804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78957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B66C-8A2E-45BE-A116-06AB4FAD4E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4B87-A8C1-4F5E-8835-58A9387F3C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0588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B66C-8A2E-45BE-A116-06AB4FAD4E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4B87-A8C1-4F5E-8835-58A9387F3C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23187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B66C-8A2E-45BE-A116-06AB4FAD4E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4B87-A8C1-4F5E-8835-58A9387F3C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52398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B66C-8A2E-45BE-A116-06AB4FAD4E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4B87-A8C1-4F5E-8835-58A9387F3C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1043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B66C-8A2E-45BE-A116-06AB4FAD4E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4B87-A8C1-4F5E-8835-58A9387F3C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6868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B66C-8A2E-45BE-A116-06AB4FAD4E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4B87-A8C1-4F5E-8835-58A9387F3C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25204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B66C-8A2E-45BE-A116-06AB4FAD4E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4B87-A8C1-4F5E-8835-58A9387F3C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88902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B66C-8A2E-45BE-A116-06AB4FAD4E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4B87-A8C1-4F5E-8835-58A9387F3C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935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9D24-B806-4B20-83E0-17733929FDE7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6E4E-5DAB-4DD0-847C-1340DD804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27540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B66C-8A2E-45BE-A116-06AB4FAD4E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4B87-A8C1-4F5E-8835-58A9387F3C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45754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B66C-8A2E-45BE-A116-06AB4FAD4E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4B87-A8C1-4F5E-8835-58A9387F3C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83187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B66C-8A2E-45BE-A116-06AB4FAD4E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4B87-A8C1-4F5E-8835-58A9387F3C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86233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5AAA-BA12-4782-A82F-47BB5B4803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03034-5324-4B7C-A005-3DB04023A9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96544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5AAA-BA12-4782-A82F-47BB5B4803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03034-5324-4B7C-A005-3DB04023A9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26491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5AAA-BA12-4782-A82F-47BB5B4803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03034-5324-4B7C-A005-3DB04023A9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35062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5AAA-BA12-4782-A82F-47BB5B4803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03034-5324-4B7C-A005-3DB04023A9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03374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5AAA-BA12-4782-A82F-47BB5B4803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03034-5324-4B7C-A005-3DB04023A9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6756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5AAA-BA12-4782-A82F-47BB5B4803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03034-5324-4B7C-A005-3DB04023A9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374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5AAA-BA12-4782-A82F-47BB5B4803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03034-5324-4B7C-A005-3DB04023A9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147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9D24-B806-4B20-83E0-17733929FDE7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6E4E-5DAB-4DD0-847C-1340DD804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07777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5AAA-BA12-4782-A82F-47BB5B4803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03034-5324-4B7C-A005-3DB04023A9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71960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5AAA-BA12-4782-A82F-47BB5B4803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03034-5324-4B7C-A005-3DB04023A9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69983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5AAA-BA12-4782-A82F-47BB5B4803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03034-5324-4B7C-A005-3DB04023A9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65217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5AAA-BA12-4782-A82F-47BB5B4803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03034-5324-4B7C-A005-3DB04023A9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1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9D24-B806-4B20-83E0-17733929FDE7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6E4E-5DAB-4DD0-847C-1340DD804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5938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9D24-B806-4B20-83E0-17733929FDE7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6E4E-5DAB-4DD0-847C-1340DD804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8691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9D24-B806-4B20-83E0-17733929FDE7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6E4E-5DAB-4DD0-847C-1340DD804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0460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9D24-B806-4B20-83E0-17733929FDE7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6E4E-5DAB-4DD0-847C-1340DD804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7240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9D24-B806-4B20-83E0-17733929FDE7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6E4E-5DAB-4DD0-847C-1340DD804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1169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9D24-B806-4B20-83E0-17733929FDE7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6E4E-5DAB-4DD0-847C-1340DD804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3024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E9D24-B806-4B20-83E0-17733929FDE7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06E4E-5DAB-4DD0-847C-1340DD804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5287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8B66C-8A2E-45BE-A116-06AB4FAD4E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4B87-A8C1-4F5E-8835-58A9387F3C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7997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45AAA-BA12-4782-A82F-47BB5B4803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03034-5324-4B7C-A005-3DB04023A9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8874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2.jpeg"/><Relationship Id="rId4" Type="http://schemas.openxmlformats.org/officeDocument/2006/relationships/image" Target="../media/image11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34413" y="-304800"/>
            <a:ext cx="1371600" cy="114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BW: 10/2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609600"/>
            <a:ext cx="8610600" cy="6248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Escribe</a:t>
            </a:r>
            <a:r>
              <a:rPr lang="en-US" dirty="0" smtClean="0"/>
              <a:t> la </a:t>
            </a:r>
            <a:r>
              <a:rPr lang="en-US" dirty="0" err="1" smtClean="0"/>
              <a:t>palabra</a:t>
            </a:r>
            <a:r>
              <a:rPr lang="en-US" dirty="0" smtClean="0"/>
              <a:t> del </a:t>
            </a:r>
            <a:r>
              <a:rPr lang="en-US" dirty="0" err="1" smtClean="0"/>
              <a:t>vocabulario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corresponde</a:t>
            </a:r>
            <a:r>
              <a:rPr lang="en-US" dirty="0" smtClean="0"/>
              <a:t> con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dibujo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1.		2.		3.		4.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Traduce del </a:t>
            </a:r>
            <a:r>
              <a:rPr lang="en-US" dirty="0" err="1" smtClean="0"/>
              <a:t>español</a:t>
            </a:r>
            <a:r>
              <a:rPr lang="en-US" dirty="0" smtClean="0"/>
              <a:t> al </a:t>
            </a:r>
            <a:r>
              <a:rPr lang="en-US" dirty="0" err="1" smtClean="0"/>
              <a:t>inglés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ves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6.el </a:t>
            </a:r>
            <a:r>
              <a:rPr lang="en-US" dirty="0" err="1" smtClean="0"/>
              <a:t>concurso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7. la </a:t>
            </a:r>
            <a:r>
              <a:rPr lang="en-US" dirty="0" err="1" smtClean="0"/>
              <a:t>cita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8. </a:t>
            </a:r>
            <a:r>
              <a:rPr lang="en-US" dirty="0"/>
              <a:t>a</a:t>
            </a:r>
            <a:r>
              <a:rPr lang="en-US" dirty="0" smtClean="0"/>
              <a:t>ntes de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803757"/>
            <a:ext cx="1981200" cy="1644907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13958"/>
            <a:ext cx="1600200" cy="1626703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8" name="Picture 7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470" r="14795"/>
          <a:stretch/>
        </p:blipFill>
        <p:spPr bwMode="auto">
          <a:xfrm>
            <a:off x="2438400" y="2130981"/>
            <a:ext cx="1295400" cy="1317683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52452" y="2013958"/>
            <a:ext cx="1524000" cy="1453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2813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Finally, let’s conjugate!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09600" y="1447800"/>
            <a:ext cx="3962400" cy="52578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1447800"/>
            <a:ext cx="342900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>
                <a:solidFill>
                  <a:prstClr val="black"/>
                </a:solidFill>
              </a:rPr>
              <a:t>STEPS</a:t>
            </a:r>
          </a:p>
          <a:p>
            <a:pPr algn="ctr"/>
            <a:endParaRPr lang="en-US" sz="2500" dirty="0">
              <a:solidFill>
                <a:prstClr val="black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en-US" sz="2500" dirty="0">
                <a:solidFill>
                  <a:prstClr val="black"/>
                </a:solidFill>
              </a:rPr>
              <a:t>Determine if your verb is an </a:t>
            </a:r>
            <a:r>
              <a:rPr lang="en-US" sz="2500" dirty="0" err="1">
                <a:solidFill>
                  <a:prstClr val="black"/>
                </a:solidFill>
              </a:rPr>
              <a:t>ar</a:t>
            </a:r>
            <a:r>
              <a:rPr lang="en-US" sz="2500" dirty="0">
                <a:solidFill>
                  <a:prstClr val="black"/>
                </a:solidFill>
              </a:rPr>
              <a:t>, </a:t>
            </a:r>
            <a:r>
              <a:rPr lang="en-US" sz="2500" dirty="0" err="1">
                <a:solidFill>
                  <a:prstClr val="black"/>
                </a:solidFill>
              </a:rPr>
              <a:t>er</a:t>
            </a:r>
            <a:r>
              <a:rPr lang="en-US" sz="2500" dirty="0">
                <a:solidFill>
                  <a:prstClr val="black"/>
                </a:solidFill>
              </a:rPr>
              <a:t> or </a:t>
            </a:r>
            <a:r>
              <a:rPr lang="en-US" sz="2500" dirty="0" err="1">
                <a:solidFill>
                  <a:prstClr val="black"/>
                </a:solidFill>
              </a:rPr>
              <a:t>ir</a:t>
            </a:r>
            <a:r>
              <a:rPr lang="en-US" sz="2500" dirty="0">
                <a:solidFill>
                  <a:prstClr val="black"/>
                </a:solidFill>
              </a:rPr>
              <a:t> verb!</a:t>
            </a:r>
          </a:p>
          <a:p>
            <a:pPr marL="342900" indent="-342900">
              <a:buFontTx/>
              <a:buAutoNum type="arabicPeriod"/>
            </a:pPr>
            <a:r>
              <a:rPr lang="en-US" sz="2500" dirty="0">
                <a:solidFill>
                  <a:prstClr val="black"/>
                </a:solidFill>
              </a:rPr>
              <a:t>Make your pronoun match with your subject and add your pronoun.</a:t>
            </a:r>
          </a:p>
          <a:p>
            <a:pPr marL="342900" indent="-342900">
              <a:buFontTx/>
              <a:buAutoNum type="arabicPeriod"/>
            </a:pPr>
            <a:r>
              <a:rPr lang="en-US" sz="2500" dirty="0">
                <a:solidFill>
                  <a:prstClr val="black"/>
                </a:solidFill>
              </a:rPr>
              <a:t>Put your verb into the correct form based on the subject and type of verb that you have.</a:t>
            </a:r>
          </a:p>
        </p:txBody>
      </p:sp>
      <p:sp>
        <p:nvSpPr>
          <p:cNvPr id="6" name="Right Arrow 5"/>
          <p:cNvSpPr/>
          <p:nvPr/>
        </p:nvSpPr>
        <p:spPr>
          <a:xfrm>
            <a:off x="4114800" y="2438400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0" y="1447800"/>
            <a:ext cx="2667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u="sng" dirty="0" err="1">
                <a:solidFill>
                  <a:prstClr val="black"/>
                </a:solidFill>
              </a:rPr>
              <a:t>Bañarse</a:t>
            </a:r>
            <a:r>
              <a:rPr lang="en-US" sz="3000" b="1" u="sng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10200" y="2057400"/>
            <a:ext cx="2743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  <a:p>
            <a:r>
              <a:rPr lang="en-US" sz="3000" dirty="0">
                <a:solidFill>
                  <a:prstClr val="black"/>
                </a:solidFill>
              </a:rPr>
              <a:t>1. </a:t>
            </a:r>
            <a:r>
              <a:rPr lang="en-US" sz="3000" dirty="0" err="1">
                <a:solidFill>
                  <a:prstClr val="black"/>
                </a:solidFill>
              </a:rPr>
              <a:t>Bañarse</a:t>
            </a:r>
            <a:r>
              <a:rPr lang="en-US" sz="3000" dirty="0">
                <a:solidFill>
                  <a:prstClr val="black"/>
                </a:solidFill>
              </a:rPr>
              <a:t> is an AR verb! </a:t>
            </a:r>
          </a:p>
        </p:txBody>
      </p:sp>
      <p:sp>
        <p:nvSpPr>
          <p:cNvPr id="9" name="Right Arrow 8"/>
          <p:cNvSpPr/>
          <p:nvPr/>
        </p:nvSpPr>
        <p:spPr>
          <a:xfrm>
            <a:off x="4114800" y="3886200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10200" y="3657600"/>
            <a:ext cx="320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prstClr val="black"/>
                </a:solidFill>
              </a:rPr>
              <a:t>2. </a:t>
            </a:r>
            <a:r>
              <a:rPr lang="en-US" sz="3000" dirty="0" err="1">
                <a:solidFill>
                  <a:prstClr val="black"/>
                </a:solidFill>
              </a:rPr>
              <a:t>Yo</a:t>
            </a:r>
            <a:r>
              <a:rPr lang="en-US" sz="3000" dirty="0">
                <a:solidFill>
                  <a:prstClr val="black"/>
                </a:solidFill>
              </a:rPr>
              <a:t> is the subject so “me” is the matching pronoun. 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4114800" y="5486400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5486400"/>
            <a:ext cx="2743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prstClr val="black"/>
                </a:solidFill>
              </a:rPr>
              <a:t>3. </a:t>
            </a:r>
            <a:r>
              <a:rPr lang="en-US" sz="3000" dirty="0" err="1">
                <a:solidFill>
                  <a:prstClr val="black"/>
                </a:solidFill>
              </a:rPr>
              <a:t>Yo</a:t>
            </a:r>
            <a:r>
              <a:rPr lang="en-US" sz="3000" dirty="0">
                <a:solidFill>
                  <a:prstClr val="black"/>
                </a:solidFill>
              </a:rPr>
              <a:t> me </a:t>
            </a:r>
            <a:r>
              <a:rPr lang="en-US" sz="3000" dirty="0" err="1">
                <a:solidFill>
                  <a:prstClr val="black"/>
                </a:solidFill>
              </a:rPr>
              <a:t>baño</a:t>
            </a:r>
            <a:r>
              <a:rPr lang="en-US" sz="3000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28733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try these!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2057400"/>
          <a:ext cx="6629400" cy="141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4700"/>
                <a:gridCol w="3314700"/>
              </a:tblGrid>
              <a:tr h="406400">
                <a:tc>
                  <a:txBody>
                    <a:bodyPr/>
                    <a:lstStyle/>
                    <a:p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</a:rPr>
                        <a:t>Yo</a:t>
                      </a:r>
                      <a:endParaRPr lang="en-US" sz="2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</a:rPr>
                        <a:t>Nosotros</a:t>
                      </a:r>
                      <a:endParaRPr lang="en-US" sz="2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</a:rPr>
                        <a:t>Tú</a:t>
                      </a:r>
                      <a:endParaRPr lang="en-US" sz="2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</a:rPr>
                        <a:t>Vosotros</a:t>
                      </a:r>
                      <a:endParaRPr lang="en-US" sz="2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</a:rPr>
                        <a:t>Ud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</a:rPr>
                        <a:t>./</a:t>
                      </a:r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</a:rPr>
                        <a:t>él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</a:rPr>
                        <a:t>ella</a:t>
                      </a:r>
                      <a:endParaRPr lang="en-US" sz="2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</a:rPr>
                        <a:t>Uds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</a:rPr>
                        <a:t>./</a:t>
                      </a:r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</a:rPr>
                        <a:t>ellos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</a:rPr>
                        <a:t>ellas</a:t>
                      </a:r>
                      <a:endParaRPr lang="en-US" sz="2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05200" y="14478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prstClr val="black"/>
                </a:solidFill>
              </a:rPr>
              <a:t>ducharse</a:t>
            </a:r>
            <a:endParaRPr lang="en-US" sz="3600" dirty="0">
              <a:solidFill>
                <a:prstClr val="black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19200" y="4953000"/>
          <a:ext cx="6781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0900"/>
                <a:gridCol w="3390900"/>
              </a:tblGrid>
              <a:tr h="508000">
                <a:tc>
                  <a:txBody>
                    <a:bodyPr/>
                    <a:lstStyle/>
                    <a:p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</a:rPr>
                        <a:t>Yo</a:t>
                      </a:r>
                      <a:endParaRPr lang="en-US" sz="2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ACF6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</a:rPr>
                        <a:t>Nosotros</a:t>
                      </a:r>
                      <a:endParaRPr lang="en-US" sz="2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ACF6FE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</a:rPr>
                        <a:t>Tú</a:t>
                      </a:r>
                      <a:endParaRPr lang="en-US" sz="2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ACF6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</a:rPr>
                        <a:t>Vosotros</a:t>
                      </a:r>
                      <a:endParaRPr lang="en-US" sz="2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ACF6FE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</a:rPr>
                        <a:t>Ud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</a:rPr>
                        <a:t>./</a:t>
                      </a:r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</a:rPr>
                        <a:t>él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</a:rPr>
                        <a:t>ella</a:t>
                      </a:r>
                      <a:endParaRPr lang="en-US" sz="2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ACF6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</a:rPr>
                        <a:t>Uds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</a:rPr>
                        <a:t>./</a:t>
                      </a:r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</a:rPr>
                        <a:t>ellos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</a:rPr>
                        <a:t>ellas</a:t>
                      </a:r>
                      <a:endParaRPr lang="en-US" sz="2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ACF6FE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81400" y="42672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prstClr val="black"/>
                </a:solidFill>
              </a:rPr>
              <a:t>v</a:t>
            </a:r>
            <a:r>
              <a:rPr lang="en-US" sz="3600" dirty="0" err="1" smtClean="0">
                <a:solidFill>
                  <a:prstClr val="black"/>
                </a:solidFill>
              </a:rPr>
              <a:t>estirse</a:t>
            </a:r>
            <a:r>
              <a:rPr lang="en-US" sz="3600" dirty="0" smtClean="0">
                <a:solidFill>
                  <a:prstClr val="black"/>
                </a:solidFill>
              </a:rPr>
              <a:t> (e     </a:t>
            </a:r>
            <a:r>
              <a:rPr lang="en-US" sz="3600" dirty="0" err="1" smtClean="0">
                <a:solidFill>
                  <a:prstClr val="black"/>
                </a:solidFill>
              </a:rPr>
              <a:t>i</a:t>
            </a:r>
            <a:r>
              <a:rPr lang="en-US" sz="3600" dirty="0">
                <a:solidFill>
                  <a:prstClr val="black"/>
                </a:solidFill>
              </a:rPr>
              <a:t>)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943600" y="456926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4600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Práctica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5334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Fill in the blank with the correct form of the verb in parenthesis.</a:t>
            </a:r>
          </a:p>
          <a:p>
            <a:pPr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Ella __________ (</a:t>
            </a:r>
            <a:r>
              <a:rPr lang="en-US" dirty="0" err="1" smtClean="0"/>
              <a:t>afeitarse</a:t>
            </a:r>
            <a:r>
              <a:rPr lang="en-US" dirty="0" smtClean="0"/>
              <a:t>)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piernas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Yo</a:t>
            </a:r>
            <a:r>
              <a:rPr lang="en-US" dirty="0" smtClean="0"/>
              <a:t> ___________ (</a:t>
            </a:r>
            <a:r>
              <a:rPr lang="en-US" dirty="0" err="1" smtClean="0"/>
              <a:t>cepillarse</a:t>
            </a:r>
            <a:r>
              <a:rPr lang="en-US" dirty="0" smtClean="0"/>
              <a:t>) los </a:t>
            </a:r>
            <a:r>
              <a:rPr lang="en-US" dirty="0" err="1" smtClean="0"/>
              <a:t>dientes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Uds</a:t>
            </a:r>
            <a:r>
              <a:rPr lang="en-US" dirty="0" smtClean="0"/>
              <a:t>. ___________ (</a:t>
            </a:r>
            <a:r>
              <a:rPr lang="en-US" dirty="0" err="1" smtClean="0"/>
              <a:t>lavarse</a:t>
            </a:r>
            <a:r>
              <a:rPr lang="en-US" dirty="0" smtClean="0"/>
              <a:t>) en el </a:t>
            </a:r>
            <a:r>
              <a:rPr lang="en-US" dirty="0" err="1" smtClean="0"/>
              <a:t>baño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Nosotras</a:t>
            </a:r>
            <a:r>
              <a:rPr lang="en-US" dirty="0" smtClean="0"/>
              <a:t> ______________(</a:t>
            </a:r>
            <a:r>
              <a:rPr lang="en-US" dirty="0" err="1" smtClean="0"/>
              <a:t>ponerse</a:t>
            </a:r>
            <a:r>
              <a:rPr lang="en-US" dirty="0" smtClean="0"/>
              <a:t>) el </a:t>
            </a:r>
            <a:r>
              <a:rPr lang="en-US" dirty="0" err="1" smtClean="0"/>
              <a:t>maquillaje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los </a:t>
            </a:r>
            <a:r>
              <a:rPr lang="en-US" dirty="0" err="1" smtClean="0"/>
              <a:t>días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Tú</a:t>
            </a:r>
            <a:r>
              <a:rPr lang="en-US" dirty="0" smtClean="0"/>
              <a:t> _________________(</a:t>
            </a:r>
            <a:r>
              <a:rPr lang="en-US" dirty="0" err="1" smtClean="0"/>
              <a:t>despertarse</a:t>
            </a:r>
            <a:r>
              <a:rPr lang="en-US" dirty="0" smtClean="0"/>
              <a:t>)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seis</a:t>
            </a:r>
            <a:r>
              <a:rPr lang="en-US" dirty="0" smtClean="0"/>
              <a:t> de la </a:t>
            </a:r>
            <a:r>
              <a:rPr lang="en-US" dirty="0" err="1" smtClean="0"/>
              <a:t>mañana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666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Práctica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Yo</a:t>
            </a:r>
            <a:r>
              <a:rPr lang="en-US" dirty="0" smtClean="0"/>
              <a:t> __________ (</a:t>
            </a:r>
            <a:r>
              <a:rPr lang="en-US" dirty="0" err="1" smtClean="0"/>
              <a:t>lavarse</a:t>
            </a:r>
            <a:r>
              <a:rPr lang="en-US" dirty="0" smtClean="0"/>
              <a:t>)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manos</a:t>
            </a:r>
            <a:r>
              <a:rPr lang="en-US" dirty="0" smtClean="0"/>
              <a:t> antes de comer.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Tú</a:t>
            </a:r>
            <a:r>
              <a:rPr lang="en-US" dirty="0" smtClean="0"/>
              <a:t> __________ (</a:t>
            </a:r>
            <a:r>
              <a:rPr lang="en-US" dirty="0" err="1" smtClean="0"/>
              <a:t>despertarse</a:t>
            </a:r>
            <a:r>
              <a:rPr lang="en-US" dirty="0" smtClean="0"/>
              <a:t>) antes de ____________ (</a:t>
            </a:r>
            <a:r>
              <a:rPr lang="en-US" dirty="0" err="1" smtClean="0"/>
              <a:t>levantarse</a:t>
            </a:r>
            <a:r>
              <a:rPr lang="en-US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Él</a:t>
            </a:r>
            <a:r>
              <a:rPr lang="en-US" dirty="0" smtClean="0"/>
              <a:t> __________ (</a:t>
            </a:r>
            <a:r>
              <a:rPr lang="en-US" dirty="0" err="1" smtClean="0"/>
              <a:t>vestirse</a:t>
            </a:r>
            <a:r>
              <a:rPr lang="en-US" dirty="0" smtClean="0"/>
              <a:t>) antes de </a:t>
            </a:r>
            <a:r>
              <a:rPr lang="en-US" dirty="0" err="1" smtClean="0"/>
              <a:t>cepillarse</a:t>
            </a:r>
            <a:r>
              <a:rPr lang="en-US" dirty="0" smtClean="0"/>
              <a:t> los </a:t>
            </a:r>
            <a:r>
              <a:rPr lang="en-US" dirty="0" err="1" smtClean="0"/>
              <a:t>dientes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Nosotros</a:t>
            </a:r>
            <a:r>
              <a:rPr lang="en-US" dirty="0" smtClean="0"/>
              <a:t> __________ (</a:t>
            </a:r>
            <a:r>
              <a:rPr lang="en-US" dirty="0" err="1" smtClean="0"/>
              <a:t>acostarse</a:t>
            </a:r>
            <a:r>
              <a:rPr lang="en-US" dirty="0" smtClean="0"/>
              <a:t>) </a:t>
            </a:r>
            <a:r>
              <a:rPr lang="en-US" dirty="0" err="1" smtClean="0"/>
              <a:t>después</a:t>
            </a:r>
            <a:r>
              <a:rPr lang="en-US" dirty="0" smtClean="0"/>
              <a:t> de </a:t>
            </a:r>
            <a:r>
              <a:rPr lang="en-US" dirty="0" err="1" smtClean="0"/>
              <a:t>bañarnos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Vosotros</a:t>
            </a:r>
            <a:r>
              <a:rPr lang="en-US" dirty="0" smtClean="0"/>
              <a:t> _________ (</a:t>
            </a:r>
            <a:r>
              <a:rPr lang="en-US" dirty="0" err="1" smtClean="0"/>
              <a:t>secarse</a:t>
            </a:r>
            <a:r>
              <a:rPr lang="en-US" dirty="0" smtClean="0"/>
              <a:t>) el </a:t>
            </a:r>
            <a:r>
              <a:rPr lang="en-US" dirty="0" err="1" smtClean="0"/>
              <a:t>pelo</a:t>
            </a:r>
            <a:r>
              <a:rPr lang="en-US" dirty="0" smtClean="0"/>
              <a:t> con el </a:t>
            </a:r>
            <a:r>
              <a:rPr lang="en-US" dirty="0" err="1" smtClean="0"/>
              <a:t>secador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002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hmelton\Local Settings\Temporary Internet Files\Content.IE5\5JH8XDNH\MC90038912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524001"/>
            <a:ext cx="2971800" cy="33757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609600"/>
            <a:ext cx="7772400" cy="1470025"/>
          </a:xfrm>
        </p:spPr>
        <p:txBody>
          <a:bodyPr/>
          <a:lstStyle/>
          <a:p>
            <a:r>
              <a:rPr lang="en-US" dirty="0" smtClean="0"/>
              <a:t>Reflexives-Rule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28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makes a verb reflexive? (Review)</a:t>
            </a:r>
            <a:endParaRPr lang="en-US" dirty="0"/>
          </a:p>
        </p:txBody>
      </p:sp>
      <p:pic>
        <p:nvPicPr>
          <p:cNvPr id="2050" name="Picture 2" descr="C:\Documents and Settings\hmelton\Local Settings\Temporary Internet Files\Content.IE5\DEB5QL2N\MC900290952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1308" y="1752600"/>
            <a:ext cx="3349506" cy="4343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4940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1 (review)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/>
              <a:t>Rule 1—Reflexive pronouns go in front of </a:t>
            </a:r>
            <a:r>
              <a:rPr lang="en-US" sz="3600" dirty="0" err="1" smtClean="0"/>
              <a:t>conjguated</a:t>
            </a:r>
            <a:r>
              <a:rPr lang="en-US" sz="3600" dirty="0" smtClean="0"/>
              <a:t> verbs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2819400"/>
          <a:ext cx="60960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Me</a:t>
                      </a:r>
                      <a:endParaRPr lang="en-US" sz="40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1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Nos</a:t>
                      </a:r>
                      <a:endParaRPr lang="en-US" sz="40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Te</a:t>
                      </a:r>
                      <a:endParaRPr lang="en-US" sz="40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Os</a:t>
                      </a:r>
                      <a:endParaRPr lang="en-US" sz="40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Se</a:t>
                      </a:r>
                      <a:endParaRPr lang="en-US" sz="40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Se</a:t>
                      </a:r>
                      <a:endParaRPr lang="en-US" sz="40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528834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prstClr val="black"/>
                </a:solidFill>
              </a:rPr>
              <a:t>Ex. Me </a:t>
            </a:r>
            <a:r>
              <a:rPr lang="en-US" sz="4800" dirty="0" err="1">
                <a:solidFill>
                  <a:prstClr val="black"/>
                </a:solidFill>
              </a:rPr>
              <a:t>baño</a:t>
            </a:r>
            <a:r>
              <a:rPr lang="en-US" sz="4800" dirty="0">
                <a:solidFill>
                  <a:prstClr val="black"/>
                </a:solidFill>
              </a:rPr>
              <a:t> con </a:t>
            </a:r>
            <a:r>
              <a:rPr lang="en-US" sz="4800" dirty="0" err="1">
                <a:solidFill>
                  <a:prstClr val="black"/>
                </a:solidFill>
              </a:rPr>
              <a:t>jabón</a:t>
            </a:r>
            <a:r>
              <a:rPr lang="en-US" sz="4800" dirty="0">
                <a:solidFill>
                  <a:prstClr val="black"/>
                </a:solidFill>
              </a:rPr>
              <a:t>.  (I bathe myself with soap.)</a:t>
            </a:r>
          </a:p>
        </p:txBody>
      </p:sp>
    </p:spTree>
    <p:extLst>
      <p:ext uri="{BB962C8B-B14F-4D97-AF65-F5344CB8AC3E}">
        <p14:creationId xmlns:p14="http://schemas.microsoft.com/office/powerpoint/2010/main" xmlns="" val="278526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Rule 2</a:t>
            </a:r>
            <a:r>
              <a:rPr lang="en-US" sz="4400" dirty="0" smtClean="0">
                <a:sym typeface="Wingdings" pitchFamily="2" charset="2"/>
              </a:rPr>
              <a:t> Reflexive pronouns can be attached </a:t>
            </a:r>
            <a:r>
              <a:rPr lang="en-US" sz="4400" smtClean="0">
                <a:sym typeface="Wingdings" pitchFamily="2" charset="2"/>
              </a:rPr>
              <a:t>to infinitives! </a:t>
            </a:r>
            <a:r>
              <a:rPr lang="en-US" sz="4400" dirty="0" smtClean="0">
                <a:sym typeface="Wingdings" pitchFamily="2" charset="2"/>
              </a:rPr>
              <a:t></a:t>
            </a:r>
          </a:p>
          <a:p>
            <a:pPr>
              <a:buNone/>
            </a:pPr>
            <a:r>
              <a:rPr lang="en-US" sz="4400" dirty="0" smtClean="0">
                <a:sym typeface="Wingdings" pitchFamily="2" charset="2"/>
              </a:rPr>
              <a:t>Ex. </a:t>
            </a:r>
            <a:r>
              <a:rPr lang="en-US" sz="4400" dirty="0" err="1" smtClean="0">
                <a:sym typeface="Wingdings" pitchFamily="2" charset="2"/>
              </a:rPr>
              <a:t>Tengo</a:t>
            </a:r>
            <a:r>
              <a:rPr lang="en-US" sz="4400" dirty="0" smtClean="0">
                <a:sym typeface="Wingdings" pitchFamily="2" charset="2"/>
              </a:rPr>
              <a:t> </a:t>
            </a:r>
            <a:r>
              <a:rPr lang="en-US" sz="4400" dirty="0" err="1" smtClean="0">
                <a:sym typeface="Wingdings" pitchFamily="2" charset="2"/>
              </a:rPr>
              <a:t>que</a:t>
            </a:r>
            <a:r>
              <a:rPr lang="en-US" sz="4400" dirty="0" smtClean="0">
                <a:sym typeface="Wingdings" pitchFamily="2" charset="2"/>
              </a:rPr>
              <a:t> </a:t>
            </a:r>
            <a:r>
              <a:rPr lang="en-US" sz="4400" dirty="0" err="1" smtClean="0">
                <a:sym typeface="Wingdings" pitchFamily="2" charset="2"/>
              </a:rPr>
              <a:t>bañarme</a:t>
            </a:r>
            <a:r>
              <a:rPr lang="en-US" sz="4400" dirty="0" smtClean="0">
                <a:sym typeface="Wingdings" pitchFamily="2" charset="2"/>
              </a:rPr>
              <a:t>. (I have to bathe myself.)</a:t>
            </a:r>
            <a:endParaRPr lang="en-US" sz="4400" dirty="0"/>
          </a:p>
        </p:txBody>
      </p:sp>
      <p:pic>
        <p:nvPicPr>
          <p:cNvPr id="3074" name="Picture 2" descr="C:\Documents and Settings\hmelton\Local Settings\Temporary Internet Files\Content.IE5\DO0TOQRB\MC90038886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4267200"/>
            <a:ext cx="1981200" cy="22451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5948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Reminders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5257800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4000" dirty="0" smtClean="0"/>
              <a:t>*You can’t have 2 conjugated verbs side by side in Spanish unless you have a comma separating the two.</a:t>
            </a:r>
          </a:p>
          <a:p>
            <a:pPr>
              <a:buNone/>
            </a:pPr>
            <a:endParaRPr lang="en-US" sz="4000" dirty="0"/>
          </a:p>
          <a:p>
            <a:pPr>
              <a:buNone/>
            </a:pPr>
            <a:r>
              <a:rPr lang="en-US" sz="4000" dirty="0" smtClean="0"/>
              <a:t>Ex. </a:t>
            </a:r>
            <a:r>
              <a:rPr lang="en-US" sz="4000" dirty="0" err="1" smtClean="0"/>
              <a:t>Yo</a:t>
            </a:r>
            <a:r>
              <a:rPr lang="en-US" sz="4000" dirty="0" smtClean="0"/>
              <a:t> </a:t>
            </a:r>
            <a:r>
              <a:rPr lang="en-US" sz="4000" dirty="0" err="1" smtClean="0"/>
              <a:t>puedo</a:t>
            </a:r>
            <a:r>
              <a:rPr lang="en-US" sz="4000" dirty="0" smtClean="0"/>
              <a:t> </a:t>
            </a:r>
            <a:r>
              <a:rPr lang="en-US" sz="4000" dirty="0" err="1" smtClean="0"/>
              <a:t>bañarme</a:t>
            </a:r>
            <a:r>
              <a:rPr lang="en-US" sz="4000" dirty="0" smtClean="0"/>
              <a:t>. (I can bathe myself) –Since </a:t>
            </a:r>
            <a:r>
              <a:rPr lang="en-US" sz="4000" dirty="0" err="1" smtClean="0"/>
              <a:t>puedo</a:t>
            </a:r>
            <a:r>
              <a:rPr lang="en-US" sz="4000" dirty="0" smtClean="0"/>
              <a:t> is conjugated, the next verb MUST be in the infinitive.</a:t>
            </a:r>
          </a:p>
        </p:txBody>
      </p:sp>
    </p:spTree>
    <p:extLst>
      <p:ext uri="{BB962C8B-B14F-4D97-AF65-F5344CB8AC3E}">
        <p14:creationId xmlns:p14="http://schemas.microsoft.com/office/powerpoint/2010/main" xmlns="" val="380375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Ejemplos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440363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3500" dirty="0" smtClean="0">
                <a:solidFill>
                  <a:srgbClr val="FFFF00"/>
                </a:solidFill>
              </a:rPr>
              <a:t>Ella </a:t>
            </a:r>
            <a:r>
              <a:rPr lang="en-US" sz="3500" dirty="0" err="1" smtClean="0">
                <a:solidFill>
                  <a:srgbClr val="FFFF00"/>
                </a:solidFill>
              </a:rPr>
              <a:t>va</a:t>
            </a:r>
            <a:r>
              <a:rPr lang="en-US" sz="3500" dirty="0" smtClean="0">
                <a:solidFill>
                  <a:srgbClr val="FFFF00"/>
                </a:solidFill>
              </a:rPr>
              <a:t> a ________________(</a:t>
            </a:r>
            <a:r>
              <a:rPr lang="en-US" sz="3500" dirty="0" err="1" smtClean="0">
                <a:solidFill>
                  <a:srgbClr val="FFFF00"/>
                </a:solidFill>
              </a:rPr>
              <a:t>acostarse</a:t>
            </a:r>
            <a:r>
              <a:rPr lang="en-US" sz="3500" dirty="0" smtClean="0">
                <a:solidFill>
                  <a:srgbClr val="FFFF00"/>
                </a:solidFill>
              </a:rPr>
              <a:t>)</a:t>
            </a:r>
            <a:endParaRPr lang="en-US" sz="3500" dirty="0">
              <a:solidFill>
                <a:srgbClr val="FFFF00"/>
              </a:solidFill>
            </a:endParaRPr>
          </a:p>
          <a:p>
            <a:pPr marL="514350" indent="-514350">
              <a:buNone/>
            </a:pPr>
            <a:r>
              <a:rPr lang="en-US" sz="3500" dirty="0" smtClean="0">
                <a:solidFill>
                  <a:srgbClr val="FFFF00"/>
                </a:solidFill>
              </a:rPr>
              <a:t>2. </a:t>
            </a:r>
            <a:r>
              <a:rPr lang="en-US" sz="3500" dirty="0" err="1" smtClean="0">
                <a:solidFill>
                  <a:srgbClr val="FFFF00"/>
                </a:solidFill>
              </a:rPr>
              <a:t>Tú</a:t>
            </a:r>
            <a:r>
              <a:rPr lang="en-US" sz="3500" dirty="0" smtClean="0">
                <a:solidFill>
                  <a:srgbClr val="FFFF00"/>
                </a:solidFill>
              </a:rPr>
              <a:t> </a:t>
            </a:r>
            <a:r>
              <a:rPr lang="en-US" sz="3500" dirty="0" err="1" smtClean="0">
                <a:solidFill>
                  <a:srgbClr val="FFFF00"/>
                </a:solidFill>
              </a:rPr>
              <a:t>tienes</a:t>
            </a:r>
            <a:r>
              <a:rPr lang="en-US" sz="3500" dirty="0" smtClean="0">
                <a:solidFill>
                  <a:srgbClr val="FFFF00"/>
                </a:solidFill>
              </a:rPr>
              <a:t> </a:t>
            </a:r>
            <a:r>
              <a:rPr lang="en-US" sz="3500" dirty="0" err="1" smtClean="0">
                <a:solidFill>
                  <a:srgbClr val="FFFF00"/>
                </a:solidFill>
              </a:rPr>
              <a:t>que</a:t>
            </a:r>
            <a:r>
              <a:rPr lang="en-US" sz="3500" dirty="0" smtClean="0">
                <a:solidFill>
                  <a:srgbClr val="FFFF00"/>
                </a:solidFill>
              </a:rPr>
              <a:t> ________________(</a:t>
            </a:r>
            <a:r>
              <a:rPr lang="en-US" sz="3500" dirty="0" err="1" smtClean="0">
                <a:solidFill>
                  <a:srgbClr val="FFFF00"/>
                </a:solidFill>
              </a:rPr>
              <a:t>cepillarse</a:t>
            </a:r>
            <a:r>
              <a:rPr lang="en-US" sz="3500" dirty="0" smtClean="0">
                <a:solidFill>
                  <a:srgbClr val="FFFF00"/>
                </a:solidFill>
              </a:rPr>
              <a:t>) los </a:t>
            </a:r>
            <a:r>
              <a:rPr lang="en-US" sz="3500" dirty="0" err="1" smtClean="0">
                <a:solidFill>
                  <a:srgbClr val="FFFF00"/>
                </a:solidFill>
              </a:rPr>
              <a:t>dientes</a:t>
            </a:r>
            <a:r>
              <a:rPr lang="en-US" sz="3500" dirty="0" smtClean="0">
                <a:solidFill>
                  <a:srgbClr val="FFFF00"/>
                </a:solidFill>
              </a:rPr>
              <a:t>.</a:t>
            </a:r>
            <a:endParaRPr lang="en-US" sz="3500" dirty="0">
              <a:solidFill>
                <a:srgbClr val="FFFF00"/>
              </a:solidFill>
            </a:endParaRPr>
          </a:p>
          <a:p>
            <a:pPr marL="514350" indent="-514350">
              <a:buNone/>
            </a:pPr>
            <a:r>
              <a:rPr lang="en-US" sz="3500" dirty="0" smtClean="0">
                <a:solidFill>
                  <a:srgbClr val="FFFF00"/>
                </a:solidFill>
              </a:rPr>
              <a:t>3. </a:t>
            </a:r>
            <a:r>
              <a:rPr lang="en-US" sz="3500" dirty="0" err="1" smtClean="0">
                <a:solidFill>
                  <a:srgbClr val="FFFF00"/>
                </a:solidFill>
              </a:rPr>
              <a:t>Ustedes</a:t>
            </a:r>
            <a:r>
              <a:rPr lang="en-US" sz="3500" dirty="0" smtClean="0">
                <a:solidFill>
                  <a:srgbClr val="FFFF00"/>
                </a:solidFill>
              </a:rPr>
              <a:t> </a:t>
            </a:r>
            <a:r>
              <a:rPr lang="en-US" sz="3500" dirty="0" err="1" smtClean="0">
                <a:solidFill>
                  <a:srgbClr val="FFFF00"/>
                </a:solidFill>
              </a:rPr>
              <a:t>pueden</a:t>
            </a:r>
            <a:r>
              <a:rPr lang="en-US" sz="3500" dirty="0" smtClean="0">
                <a:solidFill>
                  <a:srgbClr val="FFFF00"/>
                </a:solidFill>
              </a:rPr>
              <a:t>  _________________ (</a:t>
            </a:r>
            <a:r>
              <a:rPr lang="en-US" sz="3500" dirty="0" err="1" smtClean="0">
                <a:solidFill>
                  <a:srgbClr val="FFFF00"/>
                </a:solidFill>
              </a:rPr>
              <a:t>arreglarse</a:t>
            </a:r>
            <a:r>
              <a:rPr lang="en-US" sz="3500" dirty="0" smtClean="0">
                <a:solidFill>
                  <a:srgbClr val="FFFF00"/>
                </a:solidFill>
              </a:rPr>
              <a:t>) el </a:t>
            </a:r>
            <a:r>
              <a:rPr lang="en-US" sz="3500" dirty="0" err="1" smtClean="0">
                <a:solidFill>
                  <a:srgbClr val="FFFF00"/>
                </a:solidFill>
              </a:rPr>
              <a:t>pelo</a:t>
            </a:r>
            <a:r>
              <a:rPr lang="en-US" sz="3500" dirty="0" smtClean="0">
                <a:solidFill>
                  <a:srgbClr val="FFFF00"/>
                </a:solidFill>
              </a:rPr>
              <a:t> en el </a:t>
            </a:r>
            <a:r>
              <a:rPr lang="en-US" sz="3500" dirty="0" err="1" smtClean="0">
                <a:solidFill>
                  <a:srgbClr val="FFFF00"/>
                </a:solidFill>
              </a:rPr>
              <a:t>baño</a:t>
            </a:r>
            <a:r>
              <a:rPr lang="en-US" sz="3500" dirty="0" smtClean="0">
                <a:solidFill>
                  <a:srgbClr val="FFFF00"/>
                </a:solidFill>
              </a:rPr>
              <a:t>.</a:t>
            </a:r>
          </a:p>
          <a:p>
            <a:pPr marL="514350" indent="-514350">
              <a:buNone/>
            </a:pPr>
            <a:r>
              <a:rPr lang="en-US" sz="3500" dirty="0" smtClean="0">
                <a:solidFill>
                  <a:srgbClr val="FFFF00"/>
                </a:solidFill>
              </a:rPr>
              <a:t>4. </a:t>
            </a:r>
            <a:r>
              <a:rPr lang="en-US" sz="3500" dirty="0" err="1" smtClean="0">
                <a:solidFill>
                  <a:srgbClr val="FFFF00"/>
                </a:solidFill>
              </a:rPr>
              <a:t>Nosotros</a:t>
            </a:r>
            <a:r>
              <a:rPr lang="en-US" sz="3500" dirty="0" smtClean="0">
                <a:solidFill>
                  <a:srgbClr val="FFFF00"/>
                </a:solidFill>
              </a:rPr>
              <a:t> </a:t>
            </a:r>
            <a:r>
              <a:rPr lang="en-US" sz="3500" dirty="0" err="1" smtClean="0">
                <a:solidFill>
                  <a:srgbClr val="FFFF00"/>
                </a:solidFill>
              </a:rPr>
              <a:t>preferimos</a:t>
            </a:r>
            <a:r>
              <a:rPr lang="en-US" sz="3500" dirty="0" smtClean="0">
                <a:solidFill>
                  <a:srgbClr val="FFFF00"/>
                </a:solidFill>
              </a:rPr>
              <a:t> </a:t>
            </a:r>
            <a:r>
              <a:rPr lang="en-US" sz="3500" dirty="0" smtClean="0">
                <a:solidFill>
                  <a:srgbClr val="FFFF00"/>
                </a:solidFill>
              </a:rPr>
              <a:t>________________ (</a:t>
            </a:r>
            <a:r>
              <a:rPr lang="en-US" sz="3500" dirty="0" err="1" smtClean="0">
                <a:solidFill>
                  <a:srgbClr val="FFFF00"/>
                </a:solidFill>
              </a:rPr>
              <a:t>ducharse</a:t>
            </a:r>
            <a:r>
              <a:rPr lang="en-US" sz="3500" dirty="0" smtClean="0">
                <a:solidFill>
                  <a:srgbClr val="FFFF00"/>
                </a:solidFill>
              </a:rPr>
              <a:t>) </a:t>
            </a:r>
            <a:r>
              <a:rPr lang="en-US" sz="3500" dirty="0" err="1" smtClean="0">
                <a:solidFill>
                  <a:srgbClr val="FFFF00"/>
                </a:solidFill>
              </a:rPr>
              <a:t>por</a:t>
            </a:r>
            <a:r>
              <a:rPr lang="en-US" sz="3500" dirty="0" smtClean="0">
                <a:solidFill>
                  <a:srgbClr val="FFFF00"/>
                </a:solidFill>
              </a:rPr>
              <a:t> la </a:t>
            </a:r>
            <a:r>
              <a:rPr lang="en-US" sz="3500" dirty="0" err="1" smtClean="0">
                <a:solidFill>
                  <a:srgbClr val="FFFF00"/>
                </a:solidFill>
              </a:rPr>
              <a:t>mañana</a:t>
            </a:r>
            <a:r>
              <a:rPr lang="en-US" sz="3500" dirty="0" smtClean="0">
                <a:solidFill>
                  <a:srgbClr val="FFFF00"/>
                </a:solidFill>
              </a:rPr>
              <a:t>.</a:t>
            </a:r>
          </a:p>
          <a:p>
            <a:pPr marL="514350" indent="-514350">
              <a:buNone/>
            </a:pPr>
            <a:r>
              <a:rPr lang="en-US" sz="3500" dirty="0" smtClean="0">
                <a:solidFill>
                  <a:srgbClr val="FFFF00"/>
                </a:solidFill>
              </a:rPr>
              <a:t>5. Hay </a:t>
            </a:r>
            <a:r>
              <a:rPr lang="en-US" sz="3500" dirty="0" err="1" smtClean="0">
                <a:solidFill>
                  <a:srgbClr val="FFFF00"/>
                </a:solidFill>
              </a:rPr>
              <a:t>que</a:t>
            </a:r>
            <a:r>
              <a:rPr lang="en-US" sz="3500" dirty="0" smtClean="0">
                <a:solidFill>
                  <a:srgbClr val="FFFF00"/>
                </a:solidFill>
              </a:rPr>
              <a:t> ______________ (</a:t>
            </a:r>
            <a:r>
              <a:rPr lang="en-US" sz="3500" dirty="0" err="1" smtClean="0">
                <a:solidFill>
                  <a:srgbClr val="FFFF00"/>
                </a:solidFill>
              </a:rPr>
              <a:t>vestirse</a:t>
            </a:r>
            <a:r>
              <a:rPr lang="en-US" sz="3500" dirty="0" smtClean="0">
                <a:solidFill>
                  <a:srgbClr val="FFFF00"/>
                </a:solidFill>
              </a:rPr>
              <a:t>) antes de </a:t>
            </a:r>
            <a:r>
              <a:rPr lang="en-US" sz="3500" dirty="0" err="1" smtClean="0">
                <a:solidFill>
                  <a:srgbClr val="FFFF00"/>
                </a:solidFill>
              </a:rPr>
              <a:t>ir</a:t>
            </a:r>
            <a:r>
              <a:rPr lang="en-US" sz="3500" dirty="0" smtClean="0">
                <a:solidFill>
                  <a:srgbClr val="FFFF00"/>
                </a:solidFill>
              </a:rPr>
              <a:t> al </a:t>
            </a:r>
            <a:r>
              <a:rPr lang="en-US" sz="3500" dirty="0" err="1" smtClean="0">
                <a:solidFill>
                  <a:srgbClr val="FFFF00"/>
                </a:solidFill>
              </a:rPr>
              <a:t>baile</a:t>
            </a:r>
            <a:r>
              <a:rPr lang="en-US" sz="3500" dirty="0" smtClean="0">
                <a:solidFill>
                  <a:srgbClr val="FFFF00"/>
                </a:solidFill>
              </a:rPr>
              <a:t> </a:t>
            </a:r>
            <a:r>
              <a:rPr lang="en-US" sz="3500" dirty="0" err="1" smtClean="0">
                <a:solidFill>
                  <a:srgbClr val="FFFF00"/>
                </a:solidFill>
              </a:rPr>
              <a:t>elegante</a:t>
            </a:r>
            <a:r>
              <a:rPr lang="en-US" sz="3500" dirty="0" smtClean="0">
                <a:solidFill>
                  <a:srgbClr val="FFFF00"/>
                </a:solidFill>
              </a:rPr>
              <a:t>.</a:t>
            </a:r>
            <a:endParaRPr lang="en-US" sz="35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954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hQSEBUUEBQVFRQVFxwUGBcUFRcXHBcYGBwXFRcUFxgXHCYeFxwjHRQUHy8gJCcpLCwsFx4xNTAqNSYrLCkBCQoKDgwOGg8PGSwkHiQsLCwpLSw0KSkvNDAsLCksLCwqKSwsKSwpKSwpKSkpLCwsKSwqLCwpKSwsKSksLCwsLP/AABEIAMQBAQMBIgACEQEDEQH/xAAcAAEAAgMBAQEAAAAAAAAAAAAAAQYEBQcDAgj/xABEEAABBAAEAwUFBgMFBgcAAAABAAIDEQQFEiEGMUETIlFhcQcygZGhI0JSYrHBFDNyNEOS0fAWRGOCsvEXJCVUg5Ph/8QAGgEBAAMBAQEAAAAAAAAAAAAAAAMEBQIBBv/EADIRAAICAQICCAUEAgMAAAAAAAABAgMRBCESMRNBUWGBkaHwBRQicdEyQrHxweEVI1L/2gAMAwEAAhEDEQA/AO3IiLw8CEIiAleOKxTY2F8hpo5lfcsgaLcaA3s7V6kqtYqF+NN2WYdp2vbXW5l9BVD1tdJZOZPHIsscwPI9LrrR8ui+1S3gNbqiI0xSbzB1OcK1EAPsOA+u1cit5k+cF/clFPBLQ6qD+dGvukijXnsvXE8jPOxuEUIuDsKVCIApUIgCIiAlEUICURQgJS1CICUUIEBKKEQE2ihEBKKEtASihSgCIiAhERACuV+0r2k4nC4v+GwoY3S0Pc97dZOregLAFfFdUXIfbfw67VHjGDZo7OXyFgMcfi4BS1YctyWrh4vq5HnwxxpNjS+PHODtDQ9rWMLQ8E1bgOdGj4K6sxmpoEp0RcuyG75PBu29flHzXEcizh2HmZMdg243Vv3HCrI8jpK63hcVTQ6IaroiSQ0KPLzd6NpWJxSINVHo7Mrkywz4ktj7SaKNo91sZI1eQuqJNe6Ba1WIjHd7OVr3NaDUewabBGogmiOhO3ksrBYs9oSQZZdI0ggDT51yibdc+8efJfeJgMTnU8OkmFzd29Ddrc0D3WgdDah5EXNZN5lON7WJr6q9jRvcc6I5rLWp4dA0vDCHRh/ccKpwPPltsdttltlE+ZNHkERFyehERAES0QBERACiWiAIiIAERLQBERAEREAREQBSoUoAiIgIREQBYuaZayeGSKQWyRpY6vA7WPMc/gspF6en5ex+WvweIkgnG7SR/U2y0PHrpKu3AmcNLDh5LMke7KBJdFzG/SuXxVm9sPCJxEDcRC25YNiPxRH3vUtNH5rj+W44scySP34+83erb95vxCvRfHEtzgtRV3o7gydzRYqFnPmNRPxND42pcTIzs2BxBO+hrnA7+9JJ/eejaHwWryfExzxNlhJLX+BANjuuaTRPMFbbBhjSNToG+bg55+rqv4KJox1lPDMnAynCSMYTL2Du7b2juvJrbT7ost52rSqjnGOi7EkTanNpwY1gDXU4GnUPLxVrhdbQfEA/NQyXWWIdh9oiKMkCIiAIiIAiIgCKSoQBSoRAEREARECAIiIAiIgClQpQBERAQiIgFIii0Ac21+evaJwwcBjiWD7GYmSM/hP32fM2PVfoZaTi7h1uOwkkDvvC2H8Lxu137fFS1z4WS1T4JZOJ8J523Dy6Xi4piKvkyXZt+hHP+ldQw2NkbR0tZ07zT9aIXEpMK+GR8GJaWPHdIO3PcOHkQQV1P2Z5jHimGCYvGJiA3Ehb2jOQePQaQfirNiWMjVUZfHAssubySDszJC5r+4WxBxfTu6aDjWwP0Vow8IYwNHJoAF+A2WulyIOoGRxaCCdVF2xBAD6BbuAtoAqkmuorxTXMlEUOdXNcHZKKpZp7QGNc5mFYZnjbVyjH/N1+C0snF2PcbBgYPAMLvqSrcNJZJZ5fcoz19MXjOfsdHQrnMXGOPYbc2GVvgGlpXnj/AGlYjVoZFHCT96Uk7+PIBd/I252x5nP/ACVKWXnyOjvkDRbiAOpO1dVrf9qsLq0mePVy94fquby5dLiTrxUpl8NJtvoOi9WcOs5aB9VNHRQX6peRWn8Rsb+iHn/o6pFO14thDh4g2vsFcoh4a0uDotbHDfUxxC2sea4+LZkrZAOkzbP+MbqKWjX7ZLx2/JLD4h/7g19t/wAHQ0VIh42xTTU2Ga7zif8As4L2/wDEJ3/s5r9WqJ6S3s9UWFrqX1+jLigVDn49xJP2eFDR/wAR5+oAWO7jTH/gw4/xn62ulorX2eZw/iNK7X4HREXPo+PMW0/aQwvH5HOB861Xa3mVceQTODH3DIfuygAE/lddFcz0lsFnHkd166mx4Tw+/YsqKAVKql0IhRDwKVFqUAREQEIiIAihSUBKikKIDmvte4IdOwYrDtuWJpD2gbvjALh8W0QP6vJcwyLOnwSx4iH+ZEQa/Gw+8z0IX6Xc2wuIZ/7PXDMXMwLmvY8l5Y3+5uiWEcqskjlStVT24WWqrFjhkdf4fz2PFwMnhNseL82nq0+BC2S5rwtlsmWdox2KgaZCH9k4Ofpd1IDeRKsmD4wpxbiG6W1tK0PLT6hzQW+PVQyhvsVm0nsWYqme0PO3xsjhicWvmJBI2IZ7v1J+iteFx7JW6onNe09WmwqDxs7/ANRiB6Qivi8qxpIp279W5Q183Gl469jGy3LgAGtFAbf91YMJkGocvovHJIbItW/DR0FY1F7i8IqaTTRkss0B4a8vpyXlPwsHCnNBHgQrRaw585gY7S+WNruWkuaD8lVjfY3sXZaalLfYpb+D3xm8M90Pi2tTD6jal7x5nPFQmwhfW2uF1356CNvS1dw0FfD8K3qAu/mnLaayR/JKO9bx77zn+Nx7CdcP8VhpOZYYdbHnxLbG/mF54TiLF8n4RrvAkGPbz5q7Rdi91RyMJHRpBP0XsMrZ4Bd9PBLDj5kfytjeYy8vbXoUmXF4t/ushiHhRef2WK3JMY8/2mr8IwuhNyxvgF7NwTRyAT5tR/TFD5GUv1SZRIcnxrACWxYgDmPcefjuLWfl+GZLs9joZOscop1eLTycPRXAQhDEDW3Ll5eijlqpPqJo6KMevzKXjchrl+iruZZUHAtcNxyNbhdSxEALeSqmcYCiVZ0+pbeGUdXo4xWUYvAHE0hecLiXEvG8bndR+D4dFfAVxnONUbmSx7PYeY8/+5XXMsx4mhjkHJ7A75jcfNRa2pRanHk/5J/ht7nF1y5r+DKREWeaoUqFKAIiICERCgCJSIAiUlIDRcX5w6CEBmz5Hdm0+Fg7j02Xjl+QacOGxu0F9do8e+RzNO8T4r447wD3wsfGLMT9ZH5asn6BZPDebNkYG30235qX9ux4YmFwp1uZgY442NNOmIsud107W8jxJCyjkeIP++v/APrFfLUttK5sUZIAAG9Bc/zb2pmGbs3Mc3bUCRQIsix48kXFLkdKLeyM+XKMRg52zsp0d/amMaAW8i50Y2JHOwsP2iAF+GxUZ1MP2ZI5UDqH6n5L3Zx/2zCGEE1uGgk79OWy+8nykYnLJIyQSXPe0A3oduGjyO5PxVimfRzUpFPV09JVKC5nrk04BCtf8W1kRe801osnwHwXOuH8aXNYTz90+RGx/RXvLptTaNfFSaqvDyVNDbmODVzYbE40d9zsJD0aw/aSDoXEVoFdNzzWRhODMHHVxte/mXSnWSfHfqqZ7ReOZhCf4O2RmTse1BoueA5xDa3DaaN/zLjmaZ9N2oc2fE66BcZJDYfvegtPu8q681HJyjHGcdy/yW4Uqf8A2cPF3v8Awuw/Wo2Xji8VGG1I5oDtu8QLv1XL/YvxrNie0hxDnPLRqDnOJPQVv03XMfaBxFNNjZdT3UHGgHGgASAB4AKLo0vqb2O+lbfClvvz7v7R3s8E4GQEwAMd0dC+i0+IoqYXYnBG5HuxWH+88/zIR+Iiz2jQKvkeq/PvDGezwh8keJDCyiI3PkDpLNUzS0ixd94jku78BcdDGt0SNDZA2x0ElAajVbEWNvNTZlKGc5XY+fgQutQktuFvk1yz2NfnwZb8Ji2yMD2EOa4WCP8AXkvZeGFwzWbMAaCS6gK3PMr3VJ4zsXVnG4QIEXh6Q7ktNnEFi1ulgZoO6VLU8SIro5gznGfwXG4eX7hXD2d4jXl8X5C5nyJr9Qqzn3uOvw/cLe+y/wDsP/yO/Zaep30/iYui21TXcW9EKLHN8KVClAEREBCWpUFAEREAREQEFtijvf7qpZjww+Fxkwllm5MV7jr9n9dtlbgi6UsAp+C4osFkgJ6FrhTh5EFVbjjh9uKjuHaRneYXbbfeYa6EcvMBdNzDKIpxUzGvrkTzHo7mFXsdwG3/AHeRzfyyFzh8CDYUsZpPJ7GTi8o4pkOePw8zZmjvstr2Hk9u4c0jxHMenmusZDl5e5zsHiNDezDnvY0ODnOLnaaO1tFBUH2g8HS4KVuIphjkNOMeohr/AD1DbUP0XtwTxscG10JJ7GR2plAHTIdnN58nbH1tWcceHEl1cYzq6TzN1l7DFi5oXG6cXA1V3RvytXXBueYJOz9/Q4tv8Wk19aVCwWJ7fHmRvLTvYrpS6Tk0Oytat4Szz2PmNAuKTxyyzW4bh/D43LIoZB3dLXam0HMkDR3gfHffxulR8y9iz9RP8RB2Q31SRuDw0eNd0n4i10z/AGdaxzn4eR8BedTg2nMceeosdsD5iliwZJHigHzTSztDiA0kMZbDRuNmztx1VDiTblnb34eptV221xVaW/p+fQrfst4SigfLNCXmOuza54DS9wNueGjZrQaA9FW+OfZrrx5cwsYJz9m54IZqNkxucASw3dbEbjxXaQ2gKFDl6AKvZ/xHgwHYfEHXYpzGtc/T61yPLzGy86dcWWtuR1DT2yeYbzW/L0+3V5HNcv8AYvjLDXuw0TL7zmuc91dSG6ACfUq655w/FgcNhnYYaTh5WAHq4OpjtR62AFm5OZNIOAnjngGwZOXBzPyh4aXf4gs3FZZNiXsE/ZshY8PLI3OcXuabbqcWjSAaNb3S6jPEk8rHvqPNTKy2DrlFp9nf2+HtG7w0mpjSerQfmAV6qGMoUOm3y2UkqoyZcglpa0nF+aGDByPa/S8DueJdY2rr/la6hFykorrOZzUIuT6jd2tTnONa2mk054Onzrp67rYYR7nRtLuZaCfWt1VvaFJ/5Z2/eYQ9p8CCpKYcViiQ6izhqckVviWao3HyA+qtvs7wujARfnLn/MkfsufZ9jNcDdt5KPxHNdWyDB9lhoYzzbG0H1rdaGs+mlR7/wCDK+HrjvlPu/k2KIiyDdClQpQBERAFClQgCIiAIlIgCIiABEpEBrs9yZmKw8kMo7kjS0+R5tcPQ0V+b8flkmEndh5xTmkbjawd2vafQ/O1+jc+z+LCxF8m55NYK1OPgB+64/xXlGIxrXYp+8rRsyv7poJ0gDrf/Ur2nhLhcuo8hrYVWqp9fp9zb8BYsThxe7VPqPa3VuHdp4roQW/G107BQFrdqvz+gK/PPDGdOw00c7Nyw04fjjPvM+pI81+h8mzGPEQslhdqY8W0+XgfA+S81EpPmePRxom3HkzUZrlWNxDXR9pDCxzSD2et7neAtzRpHjW6cM45sIGEkaI5Y9hfKQbntI3HnfUHcKyrBzLKYp2aZW2AbBshzTz1NcDbT8VCrU1wyW3d73IHS4y44vfv97HrjZyInlotwaSB5gbLkGFzDs8M0tILyO0dZ95zu88+pJO66S7LcWwEQ4hkjDyE7dx5amC3epVay/2UU4fxE1ss9yOwKJJA1HehajlWn+5ev4NfQa6FCkrISy8csd/XkrGXcQvGLjmw7XucSBIGtsyR9WOrawCaJ61uujcJ8QGRsrcQXNkY8nTIAwiOhRocwKduttlORw4ZmjDsDGnnVkn1cdyozbKGzMd3W6yxzGvIBLdQI58635LtOCi448Srq77NTYrGkktsLs731vwMCLGzYlxdE8Q4cEt1UC99bFzb2a2+R5r4lwmEupJpHH82Ik/QO/ZaHKoJHzDCyOMTIxT96LudaD0BHVbqTG4XCHRDFrkPSNut/wASbPzKNY5ER9YvhRr4vsJZWgiwO2kc0/AlVXGZF2bmjEWC1wLJLc5jTd29jjsL51avmBzKV9asO9gPVzmf9IdajP4WmI30H+gkZyizmcVJYaNczibSHMmbplYAe7RY8fijJ5iq26WFSeJs6OJf2TLJcdz0A8LX3NhjPUWogRahqHRn4R4k0AvDEMjw0btHzO5cfitLSQivq6zF+JWTzwZ+k9shy4YjHRxDeOFpc75V+/0XVwql7PMiMOHdJIPtJjZu9mj3R+p+KtrQqmst47MLktvyXfh9PR1ZfN7/AIJREVI0ApUBSgCIiAFQpUIAiIgCIiAWiIUPQtdnmcx4WIyymgKAHMuJ5ALYOP8A+rmvHWM7bHMhduyNpdV7F1kbjx2+qs6anpZ4fLrKmrv6CviXPqPCCF+Mn/iMR1/ls6Nb0VzyzKq3KruCxgaRsP8AJb2HPgBsrt/G9orYzdK60+Kb3OQ8f8LOwGMc9jaw8x1MI5Nc6y6P4EEjyIW69m3GIwkvYSn7CZ40naopHbWeoa46R6lW3i4R4zCPhfVkamO/C8btcPiuLwkguil2c06SP8j+hUPC3HEj6Wi6Gohwp7o/UTSviRoIIIsHY+HoVy/hH2lERdlinfaRgBrqcTKyq1Gge8CN/wCoLaz8di9UU0Z/4crXNHwfVhQx01j5GdfqK6ZOE+ZYW8MOb/IxM8TPwW14HjRkBcPS1t8JhezaG6nPrm55snx/1yVQy32hxv2lqNx/NqafRzf3pWfD5s13UJbXatpojotolvB+/t1Gei+RKD1X0qxcK3xJw+98gng/mAaXNutY6UTsCN1pOEZuxleJhpks6tXMXu34V4K/rU5zw6ychwcY5BtraBZHg4HZw9eS7jPbDBkZjhnTR6Y3htm9Qv6VyVUzpmJjLI5pWv1nQJKot/qaBRPh0XtNl2KiPdkjI8dT2/HStbNh3l4fNJqc3k0XpB8Te5U1dbb2ILbowW5OIDImaWcuZJ5nqXOPzWsyHKHY7Fgn+zxHvH8R5gfGvovjGNfiJRhoN3vPfP4G8yT8F0jIMjZhYGRM6e8fxOPMlX7bFRXhc37yY1FT1VvFL9K94Ni1tBSgCLGPoAiIgClQpQBERACoUqEAtERAEREAREQEeqqXFvA5xLxNC/s5QKN+64WTdjcHc+qt6hSV2SrlxRIraYXR4ZrY5yzg7HbA9h6279lnQcATOH2uK0+UTB+p3V4tFYestfYvAqx+HUrtfiVTD+zrDggyOml8nyGvk2lz72r8D/w724nCx1CW1KG7hhBAD+d0bG67YvmWIOBDgCDsQRYI8x1UfzE28yeS7RXCiXFCKR+fvZ3cmZYYNANF7n9R2ehwcT0qy340u8SZZE7nEw+rGH9QvjAZHh4CTBDFGXczGxrSfIlo5LOXM7OJ5RNdKNks4NPjOE8LIO9h4/VrQw/NlKoZnk+IwBLoy6bCjfc96O/qQK+q6OV8vZYING+d7/Bd1aiUHvuuxlC7SQsW2z7V73Kdk/ErXsBBBCtOExwcOap3EnBr4nGfBDb3nwjZprqwdD5eSxsj4hDt2nyI32PgQrU6YWx46ylDUWUT6O3+zoi8MTNQ3Wqw2dggWVj5jmoI2KqRplnDL8tRDhymY2Z48m/9eSrObZnoYXdTs0eJWVisTZPgsbhjKv43G9o7eKAg0eRd0BHrRWrCMa4uT5IwrJSumoR5stfBHDP8NH2km88ot5O9ddIPxF+is6gKVjWWOyTlI+iqqjVBQjyQRSoUZIEREAUqFKAIiIAoKlQgCFEQBFKhAERSgICIEQBERAERSgIREQBERAeULX79pp941pv3fu3f3q59FUeK+DS49vgwGzN3LBQbIOZ2/FurmVDlLVbKuWYkV1Mbo8MjkGEzg6ix9skBILTY3HNZrsUT1V0z/gyDF954LZKrWygf+YEUf1VYf7PMWzaKeJzfzhwP6ELWhqaprL2ZgWaG+t4juu40mY4zTGT1ds31Kv8AwHlPYYJgcKe/vu9TyC1GSezktlbLi5BIWmwxoOmxyuxdeWyvAVbV6iMo8EPEu/D9JOEuks58kSiIs01wilQgCIiAKVClAEREAUUpRARSUpRAKSkRARSUpRAKUUpRARSUpRARSmkRARSUpRARSUpRAKUUpRARSmkRARSUpRARSUpRARSUpRARSUpRARSlEQBERAEREAREQBERAEREAREQBERAEREAREQBERAEREAREQBERAEREAREQBERAEREAREQ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AutoShape 4" descr="data:image/jpeg;base64,/9j/4AAQSkZJRgABAQAAAQABAAD/2wCEAAkGBhQSEBUUEBQVFRQVFxwUGBcUFRcXHBcYGBwXFRcUFxgXHCYeFxwjHRQUHy8gJCcpLCwsFx4xNTAqNSYrLCkBCQoKDgwOGg8PGSwkHiQsLCwpLSw0KSkvNDAsLCksLCwqKSwsKSwpKSwpKSkpLCwsKSwqLCwpKSwsKSksLCwsLP/AABEIAMQBAQMBIgACEQEDEQH/xAAcAAEAAgMBAQEAAAAAAAAAAAAAAQYEBQcDAgj/xABEEAABBAAEAwUFBgMFBgcAAAABAAIDEQQFEiEGMUETIlFhcQcygZGhI0JSYrHBFDNyNEOS0fAWRGOCsvEXJCVUg5Ph/8QAGgEBAAMBAQEAAAAAAAAAAAAAAAMEBQIBBv/EADIRAAICAQICCAUEAgMAAAAAAAABAgMRBCESMRNBUWGBkaHwBRQicdEyQrHxweEVI1L/2gAMAwEAAhEDEQA/AO3IiLw8CEIiAleOKxTY2F8hpo5lfcsgaLcaA3s7V6kqtYqF+NN2WYdp2vbXW5l9BVD1tdJZOZPHIsscwPI9LrrR8ui+1S3gNbqiI0xSbzB1OcK1EAPsOA+u1cit5k+cF/clFPBLQ6qD+dGvukijXnsvXE8jPOxuEUIuDsKVCIApUIgCIiAlEUICURQgJS1CICUUIEBKKEQE2ihEBKKEtASihSgCIiAhERACuV+0r2k4nC4v+GwoY3S0Pc97dZOregLAFfFdUXIfbfw67VHjGDZo7OXyFgMcfi4BS1YctyWrh4vq5HnwxxpNjS+PHODtDQ9rWMLQ8E1bgOdGj4K6sxmpoEp0RcuyG75PBu29flHzXEcizh2HmZMdg243Vv3HCrI8jpK63hcVTQ6IaroiSQ0KPLzd6NpWJxSINVHo7Mrkywz4ktj7SaKNo91sZI1eQuqJNe6Ba1WIjHd7OVr3NaDUewabBGogmiOhO3ksrBYs9oSQZZdI0ggDT51yibdc+8efJfeJgMTnU8OkmFzd29Ddrc0D3WgdDah5EXNZN5lON7WJr6q9jRvcc6I5rLWp4dA0vDCHRh/ccKpwPPltsdttltlE+ZNHkERFyehERAES0QBERACiWiAIiIAERLQBERAEREAREQBSoUoAiIgIREQBYuaZayeGSKQWyRpY6vA7WPMc/gspF6en5ex+WvweIkgnG7SR/U2y0PHrpKu3AmcNLDh5LMke7KBJdFzG/SuXxVm9sPCJxEDcRC25YNiPxRH3vUtNH5rj+W44scySP34+83erb95vxCvRfHEtzgtRV3o7gydzRYqFnPmNRPxND42pcTIzs2BxBO+hrnA7+9JJ/eejaHwWryfExzxNlhJLX+BANjuuaTRPMFbbBhjSNToG+bg55+rqv4KJox1lPDMnAynCSMYTL2Du7b2juvJrbT7ost52rSqjnGOi7EkTanNpwY1gDXU4GnUPLxVrhdbQfEA/NQyXWWIdh9oiKMkCIiAIiIAiIgCKSoQBSoRAEREARECAIiIAiIgClQpQBERAQiIgFIii0Ac21+evaJwwcBjiWD7GYmSM/hP32fM2PVfoZaTi7h1uOwkkDvvC2H8Lxu137fFS1z4WS1T4JZOJ8J523Dy6Xi4piKvkyXZt+hHP+ldQw2NkbR0tZ07zT9aIXEpMK+GR8GJaWPHdIO3PcOHkQQV1P2Z5jHimGCYvGJiA3Ehb2jOQePQaQfirNiWMjVUZfHAssubySDszJC5r+4WxBxfTu6aDjWwP0Vow8IYwNHJoAF+A2WulyIOoGRxaCCdVF2xBAD6BbuAtoAqkmuorxTXMlEUOdXNcHZKKpZp7QGNc5mFYZnjbVyjH/N1+C0snF2PcbBgYPAMLvqSrcNJZJZ5fcoz19MXjOfsdHQrnMXGOPYbc2GVvgGlpXnj/AGlYjVoZFHCT96Uk7+PIBd/I252x5nP/ACVKWXnyOjvkDRbiAOpO1dVrf9qsLq0mePVy94fquby5dLiTrxUpl8NJtvoOi9WcOs5aB9VNHRQX6peRWn8Rsb+iHn/o6pFO14thDh4g2vsFcoh4a0uDotbHDfUxxC2sea4+LZkrZAOkzbP+MbqKWjX7ZLx2/JLD4h/7g19t/wAHQ0VIh42xTTU2Ga7zif8As4L2/wDEJ3/s5r9WqJ6S3s9UWFrqX1+jLigVDn49xJP2eFDR/wAR5+oAWO7jTH/gw4/xn62ulorX2eZw/iNK7X4HREXPo+PMW0/aQwvH5HOB861Xa3mVceQTODH3DIfuygAE/lddFcz0lsFnHkd166mx4Tw+/YsqKAVKql0IhRDwKVFqUAREQEIiIAihSUBKikKIDmvte4IdOwYrDtuWJpD2gbvjALh8W0QP6vJcwyLOnwSx4iH+ZEQa/Gw+8z0IX6Xc2wuIZ/7PXDMXMwLmvY8l5Y3+5uiWEcqskjlStVT24WWqrFjhkdf4fz2PFwMnhNseL82nq0+BC2S5rwtlsmWdox2KgaZCH9k4Ofpd1IDeRKsmD4wpxbiG6W1tK0PLT6hzQW+PVQyhvsVm0nsWYqme0PO3xsjhicWvmJBI2IZ7v1J+iteFx7JW6onNe09WmwqDxs7/ANRiB6Qivi8qxpIp279W5Q183Gl469jGy3LgAGtFAbf91YMJkGocvovHJIbItW/DR0FY1F7i8IqaTTRkss0B4a8vpyXlPwsHCnNBHgQrRaw585gY7S+WNruWkuaD8lVjfY3sXZaalLfYpb+D3xm8M90Pi2tTD6jal7x5nPFQmwhfW2uF1356CNvS1dw0FfD8K3qAu/mnLaayR/JKO9bx77zn+Nx7CdcP8VhpOZYYdbHnxLbG/mF54TiLF8n4RrvAkGPbz5q7Rdi91RyMJHRpBP0XsMrZ4Bd9PBLDj5kfytjeYy8vbXoUmXF4t/ushiHhRef2WK3JMY8/2mr8IwuhNyxvgF7NwTRyAT5tR/TFD5GUv1SZRIcnxrACWxYgDmPcefjuLWfl+GZLs9joZOscop1eLTycPRXAQhDEDW3Ll5eijlqpPqJo6KMevzKXjchrl+iruZZUHAtcNxyNbhdSxEALeSqmcYCiVZ0+pbeGUdXo4xWUYvAHE0hecLiXEvG8bndR+D4dFfAVxnONUbmSx7PYeY8/+5XXMsx4mhjkHJ7A75jcfNRa2pRanHk/5J/ht7nF1y5r+DKREWeaoUqFKAIiICERCgCJSIAiUlIDRcX5w6CEBmz5Hdm0+Fg7j02Xjl+QacOGxu0F9do8e+RzNO8T4r447wD3wsfGLMT9ZH5asn6BZPDebNkYG30235qX9ux4YmFwp1uZgY442NNOmIsud107W8jxJCyjkeIP++v/APrFfLUttK5sUZIAAG9Bc/zb2pmGbs3Mc3bUCRQIsix48kXFLkdKLeyM+XKMRg52zsp0d/amMaAW8i50Y2JHOwsP2iAF+GxUZ1MP2ZI5UDqH6n5L3Zx/2zCGEE1uGgk79OWy+8nykYnLJIyQSXPe0A3oduGjyO5PxVimfRzUpFPV09JVKC5nrk04BCtf8W1kRe801osnwHwXOuH8aXNYTz90+RGx/RXvLptTaNfFSaqvDyVNDbmODVzYbE40d9zsJD0aw/aSDoXEVoFdNzzWRhODMHHVxte/mXSnWSfHfqqZ7ReOZhCf4O2RmTse1BoueA5xDa3DaaN/zLjmaZ9N2oc2fE66BcZJDYfvegtPu8q681HJyjHGcdy/yW4Uqf8A2cPF3v8Awuw/Wo2Xji8VGG1I5oDtu8QLv1XL/YvxrNie0hxDnPLRqDnOJPQVv03XMfaBxFNNjZdT3UHGgHGgASAB4AKLo0vqb2O+lbfClvvz7v7R3s8E4GQEwAMd0dC+i0+IoqYXYnBG5HuxWH+88/zIR+Iiz2jQKvkeq/PvDGezwh8keJDCyiI3PkDpLNUzS0ixd94jku78BcdDGt0SNDZA2x0ElAajVbEWNvNTZlKGc5XY+fgQutQktuFvk1yz2NfnwZb8Ji2yMD2EOa4WCP8AXkvZeGFwzWbMAaCS6gK3PMr3VJ4zsXVnG4QIEXh6Q7ktNnEFi1ulgZoO6VLU8SIro5gznGfwXG4eX7hXD2d4jXl8X5C5nyJr9Qqzn3uOvw/cLe+y/wDsP/yO/Zaep30/iYui21TXcW9EKLHN8KVClAEREBCWpUFAEREAREQEFtijvf7qpZjww+Fxkwllm5MV7jr9n9dtlbgi6UsAp+C4osFkgJ6FrhTh5EFVbjjh9uKjuHaRneYXbbfeYa6EcvMBdNzDKIpxUzGvrkTzHo7mFXsdwG3/AHeRzfyyFzh8CDYUsZpPJ7GTi8o4pkOePw8zZmjvstr2Hk9u4c0jxHMenmusZDl5e5zsHiNDezDnvY0ODnOLnaaO1tFBUH2g8HS4KVuIphjkNOMeohr/AD1DbUP0XtwTxscG10JJ7GR2plAHTIdnN58nbH1tWcceHEl1cYzq6TzN1l7DFi5oXG6cXA1V3RvytXXBueYJOz9/Q4tv8Wk19aVCwWJ7fHmRvLTvYrpS6Tk0Oytat4Szz2PmNAuKTxyyzW4bh/D43LIoZB3dLXam0HMkDR3gfHffxulR8y9iz9RP8RB2Q31SRuDw0eNd0n4i10z/AGdaxzn4eR8BedTg2nMceeosdsD5iliwZJHigHzTSztDiA0kMZbDRuNmztx1VDiTblnb34eptV221xVaW/p+fQrfst4SigfLNCXmOuza54DS9wNueGjZrQaA9FW+OfZrrx5cwsYJz9m54IZqNkxucASw3dbEbjxXaQ2gKFDl6AKvZ/xHgwHYfEHXYpzGtc/T61yPLzGy86dcWWtuR1DT2yeYbzW/L0+3V5HNcv8AYvjLDXuw0TL7zmuc91dSG6ACfUq655w/FgcNhnYYaTh5WAHq4OpjtR62AFm5OZNIOAnjngGwZOXBzPyh4aXf4gs3FZZNiXsE/ZshY8PLI3OcXuabbqcWjSAaNb3S6jPEk8rHvqPNTKy2DrlFp9nf2+HtG7w0mpjSerQfmAV6qGMoUOm3y2UkqoyZcglpa0nF+aGDByPa/S8DueJdY2rr/la6hFykorrOZzUIuT6jd2tTnONa2mk054Onzrp67rYYR7nRtLuZaCfWt1VvaFJ/5Z2/eYQ9p8CCpKYcViiQ6izhqckVviWao3HyA+qtvs7wujARfnLn/MkfsufZ9jNcDdt5KPxHNdWyDB9lhoYzzbG0H1rdaGs+mlR7/wCDK+HrjvlPu/k2KIiyDdClQpQBERAFClQgCIiAIlIgCIiABEpEBrs9yZmKw8kMo7kjS0+R5tcPQ0V+b8flkmEndh5xTmkbjawd2vafQ/O1+jc+z+LCxF8m55NYK1OPgB+64/xXlGIxrXYp+8rRsyv7poJ0gDrf/Ur2nhLhcuo8hrYVWqp9fp9zb8BYsThxe7VPqPa3VuHdp4roQW/G107BQFrdqvz+gK/PPDGdOw00c7Nyw04fjjPvM+pI81+h8mzGPEQslhdqY8W0+XgfA+S81EpPmePRxom3HkzUZrlWNxDXR9pDCxzSD2et7neAtzRpHjW6cM45sIGEkaI5Y9hfKQbntI3HnfUHcKyrBzLKYp2aZW2AbBshzTz1NcDbT8VCrU1wyW3d73IHS4y44vfv97HrjZyInlotwaSB5gbLkGFzDs8M0tILyO0dZ95zu88+pJO66S7LcWwEQ4hkjDyE7dx5amC3epVay/2UU4fxE1ss9yOwKJJA1HehajlWn+5ev4NfQa6FCkrISy8csd/XkrGXcQvGLjmw7XucSBIGtsyR9WOrawCaJ61uujcJ8QGRsrcQXNkY8nTIAwiOhRocwKduttlORw4ZmjDsDGnnVkn1cdyozbKGzMd3W6yxzGvIBLdQI58635LtOCi448Srq77NTYrGkktsLs731vwMCLGzYlxdE8Q4cEt1UC99bFzb2a2+R5r4lwmEupJpHH82Ik/QO/ZaHKoJHzDCyOMTIxT96LudaD0BHVbqTG4XCHRDFrkPSNut/wASbPzKNY5ER9YvhRr4vsJZWgiwO2kc0/AlVXGZF2bmjEWC1wLJLc5jTd29jjsL51avmBzKV9asO9gPVzmf9IdajP4WmI30H+gkZyizmcVJYaNczibSHMmbplYAe7RY8fijJ5iq26WFSeJs6OJf2TLJcdz0A8LX3NhjPUWogRahqHRn4R4k0AvDEMjw0btHzO5cfitLSQivq6zF+JWTzwZ+k9shy4YjHRxDeOFpc75V+/0XVwql7PMiMOHdJIPtJjZu9mj3R+p+KtrQqmst47MLktvyXfh9PR1ZfN7/AIJREVI0ApUBSgCIiAFQpUIAiIgCIiAWiIUPQtdnmcx4WIyymgKAHMuJ5ALYOP8A+rmvHWM7bHMhduyNpdV7F1kbjx2+qs6anpZ4fLrKmrv6CviXPqPCCF+Mn/iMR1/ls6Nb0VzyzKq3KruCxgaRsP8AJb2HPgBsrt/G9orYzdK60+Kb3OQ8f8LOwGMc9jaw8x1MI5Nc6y6P4EEjyIW69m3GIwkvYSn7CZ40naopHbWeoa46R6lW3i4R4zCPhfVkamO/C8btcPiuLwkguil2c06SP8j+hUPC3HEj6Wi6Gohwp7o/UTSviRoIIIsHY+HoVy/hH2lERdlinfaRgBrqcTKyq1Gge8CN/wCoLaz8di9UU0Z/4crXNHwfVhQx01j5GdfqK6ZOE+ZYW8MOb/IxM8TPwW14HjRkBcPS1t8JhezaG6nPrm55snx/1yVQy32hxv2lqNx/NqafRzf3pWfD5s13UJbXatpojotolvB+/t1Gei+RKD1X0qxcK3xJw+98gng/mAaXNutY6UTsCN1pOEZuxleJhpks6tXMXu34V4K/rU5zw6ychwcY5BtraBZHg4HZw9eS7jPbDBkZjhnTR6Y3htm9Qv6VyVUzpmJjLI5pWv1nQJKot/qaBRPh0XtNl2KiPdkjI8dT2/HStbNh3l4fNJqc3k0XpB8Te5U1dbb2ILbowW5OIDImaWcuZJ5nqXOPzWsyHKHY7Fgn+zxHvH8R5gfGvovjGNfiJRhoN3vPfP4G8yT8F0jIMjZhYGRM6e8fxOPMlX7bFRXhc37yY1FT1VvFL9K94Ni1tBSgCLGPoAiIgClQpQBERACoUqEAtERAEREAREQEeqqXFvA5xLxNC/s5QKN+64WTdjcHc+qt6hSV2SrlxRIraYXR4ZrY5yzg7HbA9h6279lnQcATOH2uK0+UTB+p3V4tFYestfYvAqx+HUrtfiVTD+zrDggyOml8nyGvk2lz72r8D/w724nCx1CW1KG7hhBAD+d0bG67YvmWIOBDgCDsQRYI8x1UfzE28yeS7RXCiXFCKR+fvZ3cmZYYNANF7n9R2ehwcT0qy340u8SZZE7nEw+rGH9QvjAZHh4CTBDFGXczGxrSfIlo5LOXM7OJ5RNdKNks4NPjOE8LIO9h4/VrQw/NlKoZnk+IwBLoy6bCjfc96O/qQK+q6OV8vZYING+d7/Bd1aiUHvuuxlC7SQsW2z7V73Kdk/ErXsBBBCtOExwcOap3EnBr4nGfBDb3nwjZprqwdD5eSxsj4hDt2nyI32PgQrU6YWx46ylDUWUT6O3+zoi8MTNQ3Wqw2dggWVj5jmoI2KqRplnDL8tRDhymY2Z48m/9eSrObZnoYXdTs0eJWVisTZPgsbhjKv43G9o7eKAg0eRd0BHrRWrCMa4uT5IwrJSumoR5stfBHDP8NH2km88ot5O9ddIPxF+is6gKVjWWOyTlI+iqqjVBQjyQRSoUZIEREAUqFKAIiIAoKlQgCFEQBFKhAERSgICIEQBERAERSgIREQBERAeULX79pp941pv3fu3f3q59FUeK+DS49vgwGzN3LBQbIOZ2/FurmVDlLVbKuWYkV1Mbo8MjkGEzg6ix9skBILTY3HNZrsUT1V0z/gyDF954LZKrWygf+YEUf1VYf7PMWzaKeJzfzhwP6ELWhqaprL2ZgWaG+t4juu40mY4zTGT1ds31Kv8AwHlPYYJgcKe/vu9TyC1GSezktlbLi5BIWmwxoOmxyuxdeWyvAVbV6iMo8EPEu/D9JOEuks58kSiIs01wilQgCIiAKVClAEREAUUpRARSUpRAKSkRARSUpRAKUUpRARSUpRARSmkRARSUpRARSUpRAKUUpRARSmkRARSUpRARSUpRARSUpRARSUpRARSlEQBERAEREAREQBERAEREAREQBERAEREAREQBERAEREAREQBERAEREAREQBERAEREAREQ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030" name="Picture 6" descr="http://3.bp.blogspot.com/-Louh5fDIFyc/To9Bm-tIY1I/AAAAAAAABYI/UlqWwnVLnbg/s1600/xxcepill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905000"/>
            <a:ext cx="4648200" cy="3552825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676400" y="152400"/>
            <a:ext cx="5833113" cy="1938992"/>
          </a:xfrm>
          <a:prstGeom prst="rect">
            <a:avLst/>
          </a:prstGeom>
          <a:noFill/>
          <a:scene3d>
            <a:camera prst="orthographicFront">
              <a:rot lat="21002304" lon="304604" rev="21547173"/>
            </a:camera>
            <a:lightRig rig="threePt" dir="t"/>
          </a:scene3d>
          <a:sp3d>
            <a:bevelT h="0"/>
          </a:sp3d>
        </p:spPr>
        <p:txBody>
          <a:bodyPr wrap="square" lIns="91440" tIns="45720" rIns="91440" bIns="45720" anchor="b" anchorCtr="1">
            <a:spAutoFit/>
            <a:sp3d extrusionH="57150">
              <a:bevelT w="38100" h="38100"/>
              <a:bevelB h="25400" prst="softRound"/>
            </a:sp3d>
          </a:bodyPr>
          <a:lstStyle/>
          <a:p>
            <a:pPr algn="ctr"/>
            <a:r>
              <a:rPr lang="en-US" sz="6000" b="1" dirty="0">
                <a:ln w="17780" cmpd="sng">
                  <a:gradFill>
                    <a:gsLst>
                      <a:gs pos="0">
                        <a:srgbClr val="4F81BD">
                          <a:tint val="66000"/>
                          <a:satMod val="160000"/>
                        </a:srgbClr>
                      </a:gs>
                      <a:gs pos="50000">
                        <a:srgbClr val="4F81BD">
                          <a:tint val="44500"/>
                          <a:satMod val="160000"/>
                        </a:srgbClr>
                      </a:gs>
                      <a:gs pos="100000">
                        <a:srgbClr val="4F81BD">
                          <a:tint val="23500"/>
                          <a:satMod val="160000"/>
                        </a:srgbClr>
                      </a:gs>
                    </a:gsLst>
                    <a:lin ang="10200000" scaled="0"/>
                  </a:gra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03200" sx="1000" sy="1000" algn="tl" rotWithShape="0">
                    <a:srgbClr val="000000">
                      <a:alpha val="0"/>
                    </a:srgbClr>
                  </a:outerShdw>
                </a:effectLst>
                <a:latin typeface="Garamond" pitchFamily="18" charset="0"/>
              </a:rPr>
              <a:t>Los </a:t>
            </a:r>
            <a:r>
              <a:rPr lang="en-US" sz="6000" b="1" dirty="0" err="1">
                <a:ln w="17780" cmpd="sng">
                  <a:gradFill>
                    <a:gsLst>
                      <a:gs pos="0">
                        <a:srgbClr val="4F81BD">
                          <a:tint val="66000"/>
                          <a:satMod val="160000"/>
                        </a:srgbClr>
                      </a:gs>
                      <a:gs pos="50000">
                        <a:srgbClr val="4F81BD">
                          <a:tint val="44500"/>
                          <a:satMod val="160000"/>
                        </a:srgbClr>
                      </a:gs>
                      <a:gs pos="100000">
                        <a:srgbClr val="4F81BD">
                          <a:tint val="23500"/>
                          <a:satMod val="160000"/>
                        </a:srgbClr>
                      </a:gs>
                    </a:gsLst>
                    <a:lin ang="10200000" scaled="0"/>
                  </a:gra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03200" sx="1000" sy="1000" algn="tl" rotWithShape="0">
                    <a:srgbClr val="000000">
                      <a:alpha val="0"/>
                    </a:srgbClr>
                  </a:outerShdw>
                </a:effectLst>
                <a:latin typeface="Garamond" pitchFamily="18" charset="0"/>
              </a:rPr>
              <a:t>Verbos</a:t>
            </a:r>
            <a:r>
              <a:rPr lang="en-US" sz="6000" b="1" dirty="0">
                <a:ln w="17780" cmpd="sng">
                  <a:gradFill>
                    <a:gsLst>
                      <a:gs pos="0">
                        <a:srgbClr val="4F81BD">
                          <a:tint val="66000"/>
                          <a:satMod val="160000"/>
                        </a:srgbClr>
                      </a:gs>
                      <a:gs pos="50000">
                        <a:srgbClr val="4F81BD">
                          <a:tint val="44500"/>
                          <a:satMod val="160000"/>
                        </a:srgbClr>
                      </a:gs>
                      <a:gs pos="100000">
                        <a:srgbClr val="4F81BD">
                          <a:tint val="23500"/>
                          <a:satMod val="160000"/>
                        </a:srgbClr>
                      </a:gs>
                    </a:gsLst>
                    <a:lin ang="10200000" scaled="0"/>
                  </a:gra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03200" sx="1000" sy="1000" algn="tl" rotWithShape="0">
                    <a:srgbClr val="000000">
                      <a:alpha val="0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en-US" sz="6000" b="1" dirty="0" err="1">
                <a:ln w="17780" cmpd="sng">
                  <a:gradFill>
                    <a:gsLst>
                      <a:gs pos="0">
                        <a:srgbClr val="4F81BD">
                          <a:tint val="66000"/>
                          <a:satMod val="160000"/>
                        </a:srgbClr>
                      </a:gs>
                      <a:gs pos="50000">
                        <a:srgbClr val="4F81BD">
                          <a:tint val="44500"/>
                          <a:satMod val="160000"/>
                        </a:srgbClr>
                      </a:gs>
                      <a:gs pos="100000">
                        <a:srgbClr val="4F81BD">
                          <a:tint val="23500"/>
                          <a:satMod val="160000"/>
                        </a:srgbClr>
                      </a:gs>
                    </a:gsLst>
                    <a:lin ang="10200000" scaled="0"/>
                  </a:gra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03200" sx="1000" sy="1000" algn="tl" rotWithShape="0">
                    <a:srgbClr val="000000">
                      <a:alpha val="0"/>
                    </a:srgbClr>
                  </a:outerShdw>
                </a:effectLst>
                <a:latin typeface="Garamond" pitchFamily="18" charset="0"/>
              </a:rPr>
              <a:t>Reflexivos</a:t>
            </a:r>
            <a:endParaRPr lang="en-US" sz="6000" b="1" dirty="0">
              <a:ln w="17780" cmpd="sng">
                <a:gradFill>
                  <a:gsLst>
                    <a:gs pos="0">
                      <a:srgbClr val="4F81BD">
                        <a:tint val="66000"/>
                        <a:satMod val="160000"/>
                      </a:srgbClr>
                    </a:gs>
                    <a:gs pos="50000">
                      <a:srgbClr val="4F81BD">
                        <a:tint val="44500"/>
                        <a:satMod val="160000"/>
                      </a:srgbClr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10200000" scaled="0"/>
                </a:gradFill>
                <a:prstDash val="solid"/>
                <a:miter lim="800000"/>
              </a:ln>
              <a:solidFill>
                <a:srgbClr val="0070C0"/>
              </a:solidFill>
              <a:effectLst>
                <a:outerShdw blurRad="203200" sx="1000" sy="1000" algn="tl" rotWithShape="0">
                  <a:srgbClr val="000000">
                    <a:alpha val="0"/>
                  </a:srgbClr>
                </a:outerShdw>
              </a:effectLst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54140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C:\Documents and Settings\hmelton\Local Settings\Temporary Internet Files\Content.IE5\DO0TOQRB\MC9004136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00644">
            <a:off x="3186924" y="1533480"/>
            <a:ext cx="1884630" cy="1795784"/>
          </a:xfrm>
          <a:prstGeom prst="rect">
            <a:avLst/>
          </a:prstGeom>
          <a:noFill/>
        </p:spPr>
      </p:pic>
      <p:pic>
        <p:nvPicPr>
          <p:cNvPr id="4100" name="Picture 4" descr="C:\Documents and Settings\hmelton\Local Settings\Temporary Internet Files\Content.IE5\5JH8XDNH\MC90029369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677022">
            <a:off x="2286000" y="5257800"/>
            <a:ext cx="1343743" cy="1308506"/>
          </a:xfrm>
          <a:prstGeom prst="rect">
            <a:avLst/>
          </a:prstGeom>
          <a:noFill/>
        </p:spPr>
      </p:pic>
      <p:pic>
        <p:nvPicPr>
          <p:cNvPr id="4099" name="Picture 3" descr="C:\Documents and Settings\hmelton\Local Settings\Temporary Internet Files\Content.IE5\DO0TOQRB\MC90043250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964358">
            <a:off x="7064628" y="5056824"/>
            <a:ext cx="1537020" cy="153437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¡Te </a:t>
            </a:r>
            <a:r>
              <a:rPr lang="en-US" b="1" dirty="0" err="1" smtClean="0"/>
              <a:t>toca</a:t>
            </a:r>
            <a:r>
              <a:rPr lang="en-US" b="1" dirty="0" smtClean="0"/>
              <a:t> a </a:t>
            </a:r>
            <a:r>
              <a:rPr lang="en-US" b="1" dirty="0" err="1" smtClean="0"/>
              <a:t>tí</a:t>
            </a:r>
            <a:r>
              <a:rPr lang="en-US" b="1" dirty="0" smtClean="0"/>
              <a:t>! (Your turn!)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Choose between rules 1 and 2 and fill in the blank.</a:t>
            </a:r>
          </a:p>
          <a:p>
            <a:pPr>
              <a:buNone/>
            </a:pPr>
            <a:endParaRPr lang="en-US" b="1" dirty="0"/>
          </a:p>
          <a:p>
            <a:pPr marL="514350" indent="-514350">
              <a:buAutoNum type="arabicPeriod"/>
            </a:pPr>
            <a:r>
              <a:rPr lang="en-US" b="1" dirty="0" err="1" smtClean="0"/>
              <a:t>Yo</a:t>
            </a:r>
            <a:r>
              <a:rPr lang="en-US" b="1" dirty="0" smtClean="0"/>
              <a:t> ________________ (</a:t>
            </a:r>
            <a:r>
              <a:rPr lang="en-US" b="1" dirty="0" err="1" smtClean="0"/>
              <a:t>lavarse</a:t>
            </a:r>
            <a:r>
              <a:rPr lang="en-US" b="1" dirty="0" smtClean="0"/>
              <a:t>) la </a:t>
            </a:r>
            <a:r>
              <a:rPr lang="en-US" b="1" dirty="0" err="1" smtClean="0"/>
              <a:t>cara</a:t>
            </a:r>
            <a:r>
              <a:rPr lang="en-US" b="1" dirty="0" smtClean="0"/>
              <a:t>.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Ella </a:t>
            </a:r>
            <a:r>
              <a:rPr lang="en-US" b="1" dirty="0" err="1" smtClean="0"/>
              <a:t>tiene</a:t>
            </a:r>
            <a:r>
              <a:rPr lang="en-US" b="1" dirty="0" smtClean="0"/>
              <a:t> </a:t>
            </a:r>
            <a:r>
              <a:rPr lang="en-US" b="1" dirty="0" err="1" smtClean="0"/>
              <a:t>que</a:t>
            </a:r>
            <a:r>
              <a:rPr lang="en-US" b="1" dirty="0" smtClean="0"/>
              <a:t> ___________(</a:t>
            </a:r>
            <a:r>
              <a:rPr lang="en-US" b="1" dirty="0" err="1" smtClean="0"/>
              <a:t>cortarse</a:t>
            </a:r>
            <a:r>
              <a:rPr lang="en-US" b="1" dirty="0" smtClean="0"/>
              <a:t>) el </a:t>
            </a:r>
            <a:r>
              <a:rPr lang="en-US" b="1" dirty="0" err="1" smtClean="0"/>
              <a:t>pelo</a:t>
            </a:r>
            <a:r>
              <a:rPr lang="en-US" b="1" dirty="0" smtClean="0"/>
              <a:t>.</a:t>
            </a:r>
          </a:p>
          <a:p>
            <a:pPr marL="514350" indent="-514350">
              <a:buAutoNum type="arabicPeriod"/>
            </a:pPr>
            <a:r>
              <a:rPr lang="en-US" b="1" dirty="0" err="1" smtClean="0"/>
              <a:t>Uds</a:t>
            </a:r>
            <a:r>
              <a:rPr lang="en-US" b="1" dirty="0" smtClean="0"/>
              <a:t>. van a ______________(</a:t>
            </a:r>
            <a:r>
              <a:rPr lang="en-US" b="1" dirty="0" err="1" smtClean="0"/>
              <a:t>levantarse</a:t>
            </a:r>
            <a:r>
              <a:rPr lang="en-US" b="1" dirty="0" smtClean="0"/>
              <a:t>) </a:t>
            </a:r>
            <a:r>
              <a:rPr lang="en-US" b="1" dirty="0" err="1" smtClean="0"/>
              <a:t>temprano</a:t>
            </a:r>
            <a:r>
              <a:rPr lang="en-US" b="1" dirty="0" smtClean="0"/>
              <a:t>.</a:t>
            </a:r>
          </a:p>
          <a:p>
            <a:pPr marL="514350" indent="-514350">
              <a:buAutoNum type="arabicPeriod"/>
            </a:pPr>
            <a:r>
              <a:rPr lang="en-US" b="1" dirty="0" err="1" smtClean="0"/>
              <a:t>Tú</a:t>
            </a:r>
            <a:r>
              <a:rPr lang="en-US" b="1" dirty="0" smtClean="0"/>
              <a:t> ________________(</a:t>
            </a:r>
            <a:r>
              <a:rPr lang="en-US" b="1" dirty="0" err="1" smtClean="0"/>
              <a:t>afeitarse</a:t>
            </a:r>
            <a:r>
              <a:rPr lang="en-US" b="1" dirty="0" smtClean="0"/>
              <a:t>) con </a:t>
            </a:r>
            <a:r>
              <a:rPr lang="en-US" b="1" dirty="0" err="1" smtClean="0"/>
              <a:t>una</a:t>
            </a:r>
            <a:r>
              <a:rPr lang="en-US" b="1" dirty="0" smtClean="0"/>
              <a:t> </a:t>
            </a:r>
            <a:r>
              <a:rPr lang="en-US" b="1" dirty="0" err="1" smtClean="0"/>
              <a:t>navaja</a:t>
            </a:r>
            <a:r>
              <a:rPr lang="en-US" b="1" dirty="0" smtClean="0"/>
              <a:t>.</a:t>
            </a:r>
            <a:endParaRPr lang="en-US" b="1" dirty="0"/>
          </a:p>
        </p:txBody>
      </p:sp>
      <p:pic>
        <p:nvPicPr>
          <p:cNvPr id="4098" name="Picture 2" descr="C:\Documents and Settings\hmelton\Local Settings\Temporary Internet Files\Content.IE5\DEB5QL2N\MP900407323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27412">
            <a:off x="7620000" y="1447800"/>
            <a:ext cx="1310283" cy="16382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0833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Reflexive or not?</a:t>
            </a:r>
            <a:br>
              <a:rPr lang="en-US" dirty="0" smtClean="0"/>
            </a:br>
            <a:r>
              <a:rPr lang="en-US" dirty="0" smtClean="0"/>
              <a:t>Part 2: Translate each sentence. Use reflexive pronouns ONLY when necessary!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908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dry the dishes.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go to bed at 9 o’clock.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puts on a jacket when it’s cold.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dry off after we shower.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bathe the dog.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Y’all bathe before breakfast.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109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419600" y="3505200"/>
            <a:ext cx="4724400" cy="266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505200"/>
            <a:ext cx="4343400" cy="266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Tense Verbs (Review)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447800"/>
            <a:ext cx="7696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</a:rPr>
              <a:t>Before we can even discuss verb conjugations for the verbs with reflexive pronouns, we must first review present tense verb conjugations.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3505200"/>
            <a:ext cx="4343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prstClr val="black"/>
                </a:solidFill>
              </a:rPr>
              <a:t>AR</a:t>
            </a:r>
          </a:p>
          <a:p>
            <a:pPr algn="ctr"/>
            <a:endParaRPr lang="en-US" sz="2400" b="1" u="sng" dirty="0">
              <a:solidFill>
                <a:prstClr val="black"/>
              </a:solidFill>
            </a:endParaRPr>
          </a:p>
          <a:p>
            <a:r>
              <a:rPr lang="en-US" sz="2400" b="1" dirty="0">
                <a:solidFill>
                  <a:prstClr val="black"/>
                </a:solidFill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</a:rPr>
              <a:t>yo</a:t>
            </a:r>
            <a:r>
              <a:rPr lang="en-US" sz="2400" b="1" dirty="0" smtClean="0">
                <a:solidFill>
                  <a:prstClr val="black"/>
                </a:solidFill>
              </a:rPr>
              <a:t>-</a:t>
            </a:r>
            <a:r>
              <a:rPr lang="en-US" sz="2400" b="1" dirty="0">
                <a:solidFill>
                  <a:prstClr val="black"/>
                </a:solidFill>
              </a:rPr>
              <a:t>		</a:t>
            </a:r>
            <a:r>
              <a:rPr lang="en-US" sz="2400" b="1" dirty="0" err="1">
                <a:solidFill>
                  <a:prstClr val="black"/>
                </a:solidFill>
              </a:rPr>
              <a:t>nosotros</a:t>
            </a:r>
            <a:r>
              <a:rPr lang="en-US" sz="2400" b="1" dirty="0">
                <a:solidFill>
                  <a:prstClr val="black"/>
                </a:solidFill>
              </a:rPr>
              <a:t>- </a:t>
            </a:r>
          </a:p>
          <a:p>
            <a:r>
              <a:rPr lang="en-US" sz="2400" b="1" dirty="0" err="1" smtClean="0">
                <a:solidFill>
                  <a:prstClr val="black"/>
                </a:solidFill>
              </a:rPr>
              <a:t>tú</a:t>
            </a:r>
            <a:r>
              <a:rPr lang="en-US" sz="2400" b="1" dirty="0" smtClean="0">
                <a:solidFill>
                  <a:prstClr val="black"/>
                </a:solidFill>
              </a:rPr>
              <a:t>- </a:t>
            </a:r>
            <a:r>
              <a:rPr lang="en-US" sz="2400" b="1" dirty="0">
                <a:solidFill>
                  <a:prstClr val="black"/>
                </a:solidFill>
              </a:rPr>
              <a:t>		</a:t>
            </a:r>
            <a:r>
              <a:rPr lang="en-US" sz="2400" b="1" dirty="0" err="1" smtClean="0">
                <a:solidFill>
                  <a:prstClr val="black"/>
                </a:solidFill>
              </a:rPr>
              <a:t>vosotros</a:t>
            </a:r>
            <a:r>
              <a:rPr lang="en-US" sz="2400" b="1" dirty="0" smtClean="0">
                <a:solidFill>
                  <a:prstClr val="black"/>
                </a:solidFill>
              </a:rPr>
              <a:t>-</a:t>
            </a:r>
            <a:endParaRPr lang="en-US" sz="2400" b="1" dirty="0">
              <a:solidFill>
                <a:prstClr val="black"/>
              </a:solidFill>
            </a:endParaRPr>
          </a:p>
          <a:p>
            <a:r>
              <a:rPr lang="en-US" sz="2400" b="1" dirty="0" err="1" smtClean="0">
                <a:solidFill>
                  <a:prstClr val="black"/>
                </a:solidFill>
              </a:rPr>
              <a:t>usted</a:t>
            </a:r>
            <a:r>
              <a:rPr lang="en-US" sz="2400" b="1" dirty="0" smtClean="0">
                <a:solidFill>
                  <a:prstClr val="black"/>
                </a:solidFill>
              </a:rPr>
              <a:t>-</a:t>
            </a:r>
            <a:r>
              <a:rPr lang="en-US" sz="2400" b="1" dirty="0">
                <a:solidFill>
                  <a:prstClr val="black"/>
                </a:solidFill>
              </a:rPr>
              <a:t>		</a:t>
            </a:r>
            <a:r>
              <a:rPr lang="en-US" sz="2400" b="1" dirty="0" err="1" smtClean="0">
                <a:solidFill>
                  <a:prstClr val="black"/>
                </a:solidFill>
              </a:rPr>
              <a:t>ustedes</a:t>
            </a:r>
            <a:r>
              <a:rPr lang="en-US" sz="2400" b="1" dirty="0" smtClean="0">
                <a:solidFill>
                  <a:prstClr val="black"/>
                </a:solidFill>
              </a:rPr>
              <a:t>-</a:t>
            </a:r>
            <a:endParaRPr lang="en-US" sz="2400" b="1" dirty="0">
              <a:solidFill>
                <a:prstClr val="black"/>
              </a:solidFill>
            </a:endParaRPr>
          </a:p>
          <a:p>
            <a:r>
              <a:rPr lang="en-US" sz="2400" b="1" dirty="0" err="1">
                <a:solidFill>
                  <a:prstClr val="black"/>
                </a:solidFill>
              </a:rPr>
              <a:t>é</a:t>
            </a:r>
            <a:r>
              <a:rPr lang="en-US" sz="2400" b="1" dirty="0" err="1" smtClean="0">
                <a:solidFill>
                  <a:prstClr val="black"/>
                </a:solidFill>
              </a:rPr>
              <a:t>l</a:t>
            </a:r>
            <a:r>
              <a:rPr lang="en-US" sz="2400" b="1" dirty="0" smtClean="0">
                <a:solidFill>
                  <a:prstClr val="black"/>
                </a:solidFill>
              </a:rPr>
              <a:t>-</a:t>
            </a:r>
            <a:r>
              <a:rPr lang="en-US" sz="2400" b="1" dirty="0">
                <a:solidFill>
                  <a:prstClr val="black"/>
                </a:solidFill>
              </a:rPr>
              <a:t>		</a:t>
            </a:r>
            <a:r>
              <a:rPr lang="en-US" sz="2400" b="1" dirty="0" err="1">
                <a:solidFill>
                  <a:prstClr val="black"/>
                </a:solidFill>
              </a:rPr>
              <a:t>e</a:t>
            </a:r>
            <a:r>
              <a:rPr lang="en-US" sz="2400" b="1" dirty="0" err="1" smtClean="0">
                <a:solidFill>
                  <a:prstClr val="black"/>
                </a:solidFill>
              </a:rPr>
              <a:t>llos</a:t>
            </a:r>
            <a:r>
              <a:rPr lang="en-US" sz="2400" b="1" dirty="0" smtClean="0">
                <a:solidFill>
                  <a:prstClr val="black"/>
                </a:solidFill>
              </a:rPr>
              <a:t>-</a:t>
            </a:r>
            <a:r>
              <a:rPr lang="en-US" sz="2400" b="1" dirty="0">
                <a:solidFill>
                  <a:prstClr val="black"/>
                </a:solidFill>
              </a:rPr>
              <a:t>	</a:t>
            </a:r>
          </a:p>
          <a:p>
            <a:r>
              <a:rPr lang="en-US" sz="2400" b="1" dirty="0" err="1">
                <a:solidFill>
                  <a:prstClr val="black"/>
                </a:solidFill>
              </a:rPr>
              <a:t>e</a:t>
            </a:r>
            <a:r>
              <a:rPr lang="en-US" sz="2400" b="1" dirty="0" err="1" smtClean="0">
                <a:solidFill>
                  <a:prstClr val="black"/>
                </a:solidFill>
              </a:rPr>
              <a:t>lla</a:t>
            </a:r>
            <a:r>
              <a:rPr lang="en-US" sz="2400" b="1" dirty="0" smtClean="0">
                <a:solidFill>
                  <a:prstClr val="black"/>
                </a:solidFill>
              </a:rPr>
              <a:t>-</a:t>
            </a:r>
            <a:r>
              <a:rPr lang="en-US" sz="2400" b="1" dirty="0">
                <a:solidFill>
                  <a:prstClr val="black"/>
                </a:solidFill>
              </a:rPr>
              <a:t>		</a:t>
            </a:r>
            <a:r>
              <a:rPr lang="en-US" sz="2400" b="1" dirty="0" err="1" smtClean="0">
                <a:solidFill>
                  <a:prstClr val="black"/>
                </a:solidFill>
              </a:rPr>
              <a:t>ellas</a:t>
            </a:r>
            <a:r>
              <a:rPr lang="en-US" sz="2400" b="1" dirty="0" smtClean="0">
                <a:solidFill>
                  <a:prstClr val="black"/>
                </a:solidFill>
              </a:rPr>
              <a:t>-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9600" y="3581400"/>
            <a:ext cx="472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prstClr val="black"/>
                </a:solidFill>
              </a:rPr>
              <a:t>ER/IR</a:t>
            </a:r>
          </a:p>
          <a:p>
            <a:pPr algn="ctr"/>
            <a:endParaRPr lang="en-US" sz="2400" b="1" dirty="0">
              <a:solidFill>
                <a:prstClr val="black"/>
              </a:solidFill>
            </a:endParaRPr>
          </a:p>
          <a:p>
            <a:r>
              <a:rPr lang="en-US" sz="2400" b="1" dirty="0" err="1">
                <a:solidFill>
                  <a:prstClr val="black"/>
                </a:solidFill>
              </a:rPr>
              <a:t>y</a:t>
            </a:r>
            <a:r>
              <a:rPr lang="en-US" sz="2400" b="1" dirty="0" err="1" smtClean="0">
                <a:solidFill>
                  <a:prstClr val="black"/>
                </a:solidFill>
              </a:rPr>
              <a:t>o</a:t>
            </a:r>
            <a:r>
              <a:rPr lang="en-US" sz="2400" b="1" dirty="0" smtClean="0">
                <a:solidFill>
                  <a:prstClr val="black"/>
                </a:solidFill>
              </a:rPr>
              <a:t>-</a:t>
            </a:r>
            <a:r>
              <a:rPr lang="en-US" sz="2400" b="1" dirty="0">
                <a:solidFill>
                  <a:prstClr val="black"/>
                </a:solidFill>
              </a:rPr>
              <a:t>		</a:t>
            </a:r>
            <a:r>
              <a:rPr lang="en-US" sz="2400" b="1" dirty="0" err="1" smtClean="0">
                <a:solidFill>
                  <a:prstClr val="black"/>
                </a:solidFill>
              </a:rPr>
              <a:t>nosotros</a:t>
            </a:r>
            <a:r>
              <a:rPr lang="en-US" sz="2400" b="1" dirty="0" smtClean="0">
                <a:solidFill>
                  <a:prstClr val="black"/>
                </a:solidFill>
              </a:rPr>
              <a:t>-</a:t>
            </a:r>
          </a:p>
          <a:p>
            <a:r>
              <a:rPr lang="en-US" sz="2400" b="1" dirty="0" err="1" smtClean="0">
                <a:solidFill>
                  <a:prstClr val="black"/>
                </a:solidFill>
              </a:rPr>
              <a:t>tú</a:t>
            </a:r>
            <a:r>
              <a:rPr lang="en-US" sz="2400" b="1" dirty="0" smtClean="0">
                <a:solidFill>
                  <a:prstClr val="black"/>
                </a:solidFill>
              </a:rPr>
              <a:t>-</a:t>
            </a:r>
            <a:r>
              <a:rPr lang="en-US" sz="2400" b="1" dirty="0">
                <a:solidFill>
                  <a:prstClr val="black"/>
                </a:solidFill>
              </a:rPr>
              <a:t>		</a:t>
            </a:r>
            <a:r>
              <a:rPr lang="en-US" sz="2400" b="1" dirty="0" err="1" smtClean="0">
                <a:solidFill>
                  <a:prstClr val="black"/>
                </a:solidFill>
              </a:rPr>
              <a:t>vosotros</a:t>
            </a:r>
            <a:r>
              <a:rPr lang="en-US" sz="2400" b="1" dirty="0" smtClean="0">
                <a:solidFill>
                  <a:prstClr val="black"/>
                </a:solidFill>
              </a:rPr>
              <a:t>-</a:t>
            </a:r>
            <a:endParaRPr lang="en-US" sz="2400" b="1" dirty="0">
              <a:solidFill>
                <a:prstClr val="black"/>
              </a:solidFill>
            </a:endParaRPr>
          </a:p>
          <a:p>
            <a:r>
              <a:rPr lang="en-US" sz="2400" b="1" dirty="0" err="1">
                <a:solidFill>
                  <a:prstClr val="black"/>
                </a:solidFill>
              </a:rPr>
              <a:t>u</a:t>
            </a:r>
            <a:r>
              <a:rPr lang="en-US" sz="2400" b="1" dirty="0" err="1" smtClean="0">
                <a:solidFill>
                  <a:prstClr val="black"/>
                </a:solidFill>
              </a:rPr>
              <a:t>sted</a:t>
            </a:r>
            <a:r>
              <a:rPr lang="en-US" sz="2400" b="1" dirty="0" smtClean="0">
                <a:solidFill>
                  <a:prstClr val="black"/>
                </a:solidFill>
              </a:rPr>
              <a:t>-</a:t>
            </a:r>
            <a:r>
              <a:rPr lang="en-US" sz="2400" b="1" dirty="0">
                <a:solidFill>
                  <a:prstClr val="black"/>
                </a:solidFill>
              </a:rPr>
              <a:t>		</a:t>
            </a:r>
            <a:r>
              <a:rPr lang="en-US" sz="2400" b="1" dirty="0" err="1">
                <a:solidFill>
                  <a:prstClr val="black"/>
                </a:solidFill>
              </a:rPr>
              <a:t>u</a:t>
            </a:r>
            <a:r>
              <a:rPr lang="en-US" sz="2400" b="1" dirty="0" err="1" smtClean="0">
                <a:solidFill>
                  <a:prstClr val="black"/>
                </a:solidFill>
              </a:rPr>
              <a:t>stedes</a:t>
            </a:r>
            <a:r>
              <a:rPr lang="en-US" sz="2400" b="1" dirty="0" smtClean="0">
                <a:solidFill>
                  <a:prstClr val="black"/>
                </a:solidFill>
              </a:rPr>
              <a:t>-</a:t>
            </a:r>
            <a:endParaRPr lang="en-US" sz="2400" b="1" dirty="0">
              <a:solidFill>
                <a:prstClr val="black"/>
              </a:solidFill>
            </a:endParaRPr>
          </a:p>
          <a:p>
            <a:r>
              <a:rPr lang="en-US" sz="2400" b="1" dirty="0" err="1">
                <a:solidFill>
                  <a:prstClr val="black"/>
                </a:solidFill>
              </a:rPr>
              <a:t>é</a:t>
            </a:r>
            <a:r>
              <a:rPr lang="en-US" sz="2400" b="1" dirty="0" err="1" smtClean="0">
                <a:solidFill>
                  <a:prstClr val="black"/>
                </a:solidFill>
              </a:rPr>
              <a:t>l</a:t>
            </a:r>
            <a:r>
              <a:rPr lang="en-US" sz="2400" b="1" dirty="0" smtClean="0">
                <a:solidFill>
                  <a:prstClr val="black"/>
                </a:solidFill>
              </a:rPr>
              <a:t>-</a:t>
            </a:r>
            <a:r>
              <a:rPr lang="en-US" sz="2400" b="1" dirty="0">
                <a:solidFill>
                  <a:prstClr val="black"/>
                </a:solidFill>
              </a:rPr>
              <a:t>		</a:t>
            </a:r>
            <a:r>
              <a:rPr lang="en-US" sz="2400" b="1" dirty="0" err="1">
                <a:solidFill>
                  <a:prstClr val="black"/>
                </a:solidFill>
              </a:rPr>
              <a:t>e</a:t>
            </a:r>
            <a:r>
              <a:rPr lang="en-US" sz="2400" b="1" dirty="0" err="1" smtClean="0">
                <a:solidFill>
                  <a:prstClr val="black"/>
                </a:solidFill>
              </a:rPr>
              <a:t>llos</a:t>
            </a:r>
            <a:r>
              <a:rPr lang="en-US" sz="2400" b="1" dirty="0" smtClean="0">
                <a:solidFill>
                  <a:prstClr val="black"/>
                </a:solidFill>
              </a:rPr>
              <a:t>-</a:t>
            </a:r>
            <a:endParaRPr lang="en-US" sz="2400" b="1" dirty="0">
              <a:solidFill>
                <a:prstClr val="black"/>
              </a:solidFill>
            </a:endParaRPr>
          </a:p>
          <a:p>
            <a:r>
              <a:rPr lang="en-US" sz="2400" b="1" dirty="0" err="1">
                <a:solidFill>
                  <a:prstClr val="black"/>
                </a:solidFill>
              </a:rPr>
              <a:t>e</a:t>
            </a:r>
            <a:r>
              <a:rPr lang="en-US" sz="2400" b="1" dirty="0" err="1" smtClean="0">
                <a:solidFill>
                  <a:prstClr val="black"/>
                </a:solidFill>
              </a:rPr>
              <a:t>lla</a:t>
            </a:r>
            <a:r>
              <a:rPr lang="en-US" sz="2400" b="1" dirty="0" smtClean="0">
                <a:solidFill>
                  <a:prstClr val="black"/>
                </a:solidFill>
              </a:rPr>
              <a:t>-</a:t>
            </a:r>
            <a:r>
              <a:rPr lang="en-US" sz="2400" b="1" dirty="0">
                <a:solidFill>
                  <a:prstClr val="black"/>
                </a:solidFill>
              </a:rPr>
              <a:t>		</a:t>
            </a:r>
            <a:r>
              <a:rPr lang="en-US" sz="2400" b="1" dirty="0" err="1">
                <a:solidFill>
                  <a:prstClr val="black"/>
                </a:solidFill>
              </a:rPr>
              <a:t>e</a:t>
            </a:r>
            <a:r>
              <a:rPr lang="en-US" sz="2400" b="1" dirty="0" err="1" smtClean="0">
                <a:solidFill>
                  <a:prstClr val="black"/>
                </a:solidFill>
              </a:rPr>
              <a:t>llas</a:t>
            </a:r>
            <a:r>
              <a:rPr lang="en-US" sz="2400" b="1" dirty="0" smtClean="0">
                <a:solidFill>
                  <a:prstClr val="black"/>
                </a:solidFill>
              </a:rPr>
              <a:t>-</a:t>
            </a:r>
            <a:endParaRPr lang="en-US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577931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14400" y="1752600"/>
            <a:ext cx="7315200" cy="2743200"/>
          </a:xfrm>
          <a:prstGeom prst="roundRect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it mean for a verb to be reflexive?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905000"/>
            <a:ext cx="7924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prstClr val="black"/>
                </a:solidFill>
              </a:rPr>
              <a:t>The person that does that action, also receives the action!</a:t>
            </a:r>
          </a:p>
          <a:p>
            <a:pPr algn="ctr"/>
            <a:endParaRPr lang="en-US" sz="4800" dirty="0">
              <a:solidFill>
                <a:prstClr val="black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4800" dirty="0">
                <a:solidFill>
                  <a:prstClr val="black"/>
                </a:solidFill>
              </a:rPr>
              <a:t>I bathe myself. </a:t>
            </a:r>
          </a:p>
          <a:p>
            <a:pPr>
              <a:buFont typeface="Arial" pitchFamily="34" charset="0"/>
              <a:buChar char="•"/>
            </a:pPr>
            <a:r>
              <a:rPr lang="en-US" sz="4800" dirty="0">
                <a:solidFill>
                  <a:prstClr val="black"/>
                </a:solidFill>
              </a:rPr>
              <a:t>I bathe my three year old son.</a:t>
            </a:r>
          </a:p>
        </p:txBody>
      </p:sp>
    </p:spTree>
    <p:extLst>
      <p:ext uri="{BB962C8B-B14F-4D97-AF65-F5344CB8AC3E}">
        <p14:creationId xmlns:p14="http://schemas.microsoft.com/office/powerpoint/2010/main" xmlns="" val="181778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18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Reflexive or not?</a:t>
            </a:r>
            <a:br>
              <a:rPr lang="en-US" dirty="0" smtClean="0"/>
            </a:br>
            <a:r>
              <a:rPr lang="en-US" dirty="0" smtClean="0"/>
              <a:t>Part 1: Decide if each sentence is reflexive or not.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dry the dishes.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go to bed at 9 o’clock.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puts on a jacket when it’s cold.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dry off after we shower.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bathe the dog.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Y’all bathe before breakfast.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1702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does this work in Spanish?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49530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14400" dirty="0" smtClean="0">
                <a:solidFill>
                  <a:schemeClr val="bg1"/>
                </a:solidFill>
              </a:rPr>
              <a:t>In Spanish, verbs have reflexive pronouns. Those pronouns let us know if the person that does the action also receives it. Without the pronoun, the verb is not reflexive.</a:t>
            </a:r>
          </a:p>
          <a:p>
            <a:pPr>
              <a:buNone/>
            </a:pPr>
            <a:endParaRPr lang="en-US" sz="14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14400" dirty="0" smtClean="0">
                <a:solidFill>
                  <a:schemeClr val="bg1"/>
                </a:solidFill>
              </a:rPr>
              <a:t>Ex. </a:t>
            </a:r>
            <a:r>
              <a:rPr lang="en-US" sz="14400" dirty="0" err="1" smtClean="0">
                <a:solidFill>
                  <a:schemeClr val="bg1"/>
                </a:solidFill>
              </a:rPr>
              <a:t>Lavarse</a:t>
            </a:r>
            <a:r>
              <a:rPr lang="en-US" sz="14400" dirty="0" smtClean="0">
                <a:solidFill>
                  <a:schemeClr val="bg1"/>
                </a:solidFill>
              </a:rPr>
              <a:t>-to wash oneself  </a:t>
            </a:r>
            <a:r>
              <a:rPr lang="en-US" sz="14400" dirty="0" err="1" smtClean="0">
                <a:solidFill>
                  <a:schemeClr val="bg1"/>
                </a:solidFill>
              </a:rPr>
              <a:t>Lavar</a:t>
            </a:r>
            <a:r>
              <a:rPr lang="en-US" sz="14400" dirty="0" smtClean="0">
                <a:solidFill>
                  <a:schemeClr val="bg1"/>
                </a:solidFill>
              </a:rPr>
              <a:t> (to wash)</a:t>
            </a:r>
            <a:endParaRPr lang="en-US" sz="14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14400" b="1" dirty="0" err="1" smtClean="0">
                <a:solidFill>
                  <a:schemeClr val="bg1"/>
                </a:solidFill>
              </a:rPr>
              <a:t>Lavarse</a:t>
            </a:r>
            <a:r>
              <a:rPr lang="en-US" sz="14400" b="1" dirty="0" smtClean="0">
                <a:solidFill>
                  <a:schemeClr val="bg1"/>
                </a:solidFill>
              </a:rPr>
              <a:t> </a:t>
            </a:r>
            <a:r>
              <a:rPr lang="en-US" sz="14400" dirty="0" smtClean="0">
                <a:solidFill>
                  <a:schemeClr val="bg1"/>
                </a:solidFill>
              </a:rPr>
              <a:t>is used to talk about when a person washes himself/herself.</a:t>
            </a:r>
          </a:p>
          <a:p>
            <a:pPr>
              <a:buNone/>
            </a:pPr>
            <a:r>
              <a:rPr lang="en-US" sz="14400" b="1" dirty="0" err="1" smtClean="0">
                <a:solidFill>
                  <a:schemeClr val="bg1"/>
                </a:solidFill>
              </a:rPr>
              <a:t>Lavar</a:t>
            </a:r>
            <a:r>
              <a:rPr lang="en-US" sz="14400" b="1" dirty="0" smtClean="0">
                <a:solidFill>
                  <a:schemeClr val="bg1"/>
                </a:solidFill>
              </a:rPr>
              <a:t> </a:t>
            </a:r>
            <a:r>
              <a:rPr lang="en-US" sz="14400" dirty="0" smtClean="0">
                <a:solidFill>
                  <a:schemeClr val="bg1"/>
                </a:solidFill>
              </a:rPr>
              <a:t>is used when someone is washing something else. Ex. </a:t>
            </a:r>
            <a:r>
              <a:rPr lang="en-US" sz="14400" dirty="0" err="1" smtClean="0">
                <a:solidFill>
                  <a:schemeClr val="bg1"/>
                </a:solidFill>
              </a:rPr>
              <a:t>Lavar</a:t>
            </a:r>
            <a:r>
              <a:rPr lang="en-US" sz="14400" dirty="0" smtClean="0">
                <a:solidFill>
                  <a:schemeClr val="bg1"/>
                </a:solidFill>
              </a:rPr>
              <a:t> los </a:t>
            </a:r>
            <a:r>
              <a:rPr lang="en-US" sz="14400" dirty="0" err="1" smtClean="0">
                <a:solidFill>
                  <a:schemeClr val="bg1"/>
                </a:solidFill>
              </a:rPr>
              <a:t>platos</a:t>
            </a:r>
            <a:r>
              <a:rPr lang="en-US" sz="14400" dirty="0" smtClean="0">
                <a:solidFill>
                  <a:schemeClr val="bg1"/>
                </a:solidFill>
              </a:rPr>
              <a:t>-to wash the dishes.</a:t>
            </a:r>
          </a:p>
          <a:p>
            <a:pPr>
              <a:buNone/>
            </a:pPr>
            <a:endParaRPr lang="en-US" sz="4600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277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 it down!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048000" y="1828800"/>
            <a:ext cx="2895600" cy="1295400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24000" y="3429000"/>
            <a:ext cx="2514600" cy="13716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953000" y="3429000"/>
            <a:ext cx="2743200" cy="1447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24200" y="21336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solidFill>
                  <a:prstClr val="white"/>
                </a:solidFill>
                <a:latin typeface="Comic Sans MS" pitchFamily="66" charset="0"/>
              </a:rPr>
              <a:t>Bañarse</a:t>
            </a:r>
            <a:endParaRPr lang="en-US" sz="4800" dirty="0">
              <a:solidFill>
                <a:prstClr val="white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0200" y="3657600"/>
            <a:ext cx="2362200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solidFill>
                  <a:prstClr val="white"/>
                </a:solidFill>
                <a:latin typeface="Comic Sans MS" pitchFamily="66" charset="0"/>
              </a:rPr>
              <a:t>Bañ</a:t>
            </a:r>
            <a:r>
              <a:rPr lang="en-US" sz="4800" u="sng" dirty="0" err="1">
                <a:solidFill>
                  <a:prstClr val="white"/>
                </a:solidFill>
                <a:latin typeface="Comic Sans MS" pitchFamily="66" charset="0"/>
              </a:rPr>
              <a:t>ar</a:t>
            </a:r>
            <a:endParaRPr lang="en-US" sz="4800" u="sng" dirty="0">
              <a:solidFill>
                <a:prstClr val="white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86400" y="37338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prstClr val="white"/>
                </a:solidFill>
                <a:latin typeface="Comic Sans MS" pitchFamily="66" charset="0"/>
              </a:rPr>
              <a:t>Se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05000" y="4953000"/>
            <a:ext cx="1752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prstClr val="black"/>
                </a:solidFill>
              </a:rPr>
              <a:t>To bathe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81600" y="5105400"/>
            <a:ext cx="198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prstClr val="black"/>
                </a:solidFill>
              </a:rPr>
              <a:t>Oneself </a:t>
            </a:r>
          </a:p>
        </p:txBody>
      </p:sp>
    </p:spTree>
    <p:extLst>
      <p:ext uri="{BB962C8B-B14F-4D97-AF65-F5344CB8AC3E}">
        <p14:creationId xmlns:p14="http://schemas.microsoft.com/office/powerpoint/2010/main" xmlns="" val="372428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197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Reflexive Pronouns</a:t>
            </a:r>
            <a:endParaRPr lang="en-US" sz="6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09001832"/>
              </p:ext>
            </p:extLst>
          </p:nvPr>
        </p:nvGraphicFramePr>
        <p:xfrm>
          <a:off x="457200" y="1600200"/>
          <a:ext cx="82296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473200"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(myself)</a:t>
                      </a:r>
                      <a:endParaRPr lang="en-US" sz="3200" b="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(ourselves)</a:t>
                      </a:r>
                      <a:endParaRPr lang="en-US" sz="3200" b="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147320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(yourself)</a:t>
                      </a:r>
                      <a:endParaRPr lang="en-US" sz="32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(yourselves)</a:t>
                      </a:r>
                      <a:endParaRPr lang="en-US" sz="32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147320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(himself, herself,</a:t>
                      </a:r>
                      <a:r>
                        <a:rPr lang="en-US" sz="3200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 yourself-polite)</a:t>
                      </a:r>
                      <a:endParaRPr lang="en-US" sz="32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(themselves, yourselves-polite)</a:t>
                      </a:r>
                      <a:endParaRPr lang="en-US" sz="32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9995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bg1">
                <a:alpha val="0"/>
              </a:schemeClr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chemeClr val="bg1"/>
                </a:solidFill>
              </a:rPr>
              <a:t>Rule 1</a:t>
            </a:r>
            <a:endParaRPr lang="en-US" sz="8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5400" u="sng" dirty="0" smtClean="0">
                <a:solidFill>
                  <a:schemeClr val="bg1"/>
                </a:solidFill>
                <a:latin typeface="Comic Sans MS" pitchFamily="66" charset="0"/>
              </a:rPr>
              <a:t>Rule 1</a:t>
            </a:r>
            <a:r>
              <a:rPr lang="en-US" sz="5400" dirty="0" smtClean="0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 Reflexive Pronouns go directly before conjugated verbs!!!! </a:t>
            </a:r>
            <a:endParaRPr lang="en-US" sz="54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074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769</Words>
  <Application>Microsoft Office PowerPoint</Application>
  <PresentationFormat>On-screen Show (4:3)</PresentationFormat>
  <Paragraphs>139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Office Theme</vt:lpstr>
      <vt:lpstr>1_Office Theme</vt:lpstr>
      <vt:lpstr>2_Office Theme</vt:lpstr>
      <vt:lpstr>BW: 10/2</vt:lpstr>
      <vt:lpstr>Slide 2</vt:lpstr>
      <vt:lpstr>Present Tense Verbs (Review)</vt:lpstr>
      <vt:lpstr>What does it mean for a verb to be reflexive?</vt:lpstr>
      <vt:lpstr>Reflexive or not? Part 1: Decide if each sentence is reflexive or not.</vt:lpstr>
      <vt:lpstr>How does this work in Spanish?</vt:lpstr>
      <vt:lpstr>Break it down!</vt:lpstr>
      <vt:lpstr>Reflexive Pronouns</vt:lpstr>
      <vt:lpstr>Rule 1</vt:lpstr>
      <vt:lpstr>Finally, let’s conjugate! </vt:lpstr>
      <vt:lpstr>Let’s try these!</vt:lpstr>
      <vt:lpstr>Práctica</vt:lpstr>
      <vt:lpstr>Práctica</vt:lpstr>
      <vt:lpstr>Reflexives-Rule 2</vt:lpstr>
      <vt:lpstr>What makes a verb reflexive? (Review)</vt:lpstr>
      <vt:lpstr>Rule 1 (review)</vt:lpstr>
      <vt:lpstr>Rule 2</vt:lpstr>
      <vt:lpstr>Reminders</vt:lpstr>
      <vt:lpstr>Ejemplos</vt:lpstr>
      <vt:lpstr>¡Te toca a tí! (Your turn!)</vt:lpstr>
      <vt:lpstr>Reflexive or not? Part 2: Translate each sentence. Use reflexive pronouns ONLY when necessary!</vt:lpstr>
    </vt:vector>
  </TitlesOfParts>
  <Company>Wake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BW: 10/2</dc:title>
  <dc:creator>Emily Sena</dc:creator>
  <cp:lastModifiedBy>jmathews</cp:lastModifiedBy>
  <cp:revision>13</cp:revision>
  <dcterms:created xsi:type="dcterms:W3CDTF">2014-10-02T00:37:11Z</dcterms:created>
  <dcterms:modified xsi:type="dcterms:W3CDTF">2014-10-02T19:42:43Z</dcterms:modified>
</cp:coreProperties>
</file>